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#2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73B03-4D71-4565-8C52-4902BE6377A4}" type="doc">
      <dgm:prSet loTypeId="urn:microsoft.com/office/officeart/2005/8/layout/hierarchy2#2" loCatId="hierarchy" qsTypeId="urn:microsoft.com/office/officeart/2005/8/quickstyle/simple1#2" qsCatId="simple" csTypeId="urn:microsoft.com/office/officeart/2005/8/colors/accent2_1#2" csCatId="accent1" phldr="0"/>
      <dgm:spPr/>
      <dgm:t>
        <a:bodyPr/>
        <a:lstStyle/>
        <a:p>
          <a:endParaRPr lang="zh-CN" altLang="en-US"/>
        </a:p>
      </dgm:t>
    </dgm:pt>
    <dgm:pt modelId="{0605F139-5EF0-48E7-A091-192233D2011D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atin typeface="微软雅黑" panose="020B0503020204020204" charset="-122"/>
              <a:ea typeface="微软雅黑" panose="020B0503020204020204" charset="-122"/>
            </a:rPr>
            <a:t>滑轮</a:t>
          </a:r>
        </a:p>
      </dgm:t>
    </dgm:pt>
    <dgm:pt modelId="{2AFB1B2A-8749-4E5E-9CB9-0B60F81C46F8}" type="parTrans" cxnId="{3F9BF8A2-A247-4457-9F8F-2B0491305E44}">
      <dgm:prSet/>
      <dgm:spPr/>
      <dgm:t>
        <a:bodyPr/>
        <a:lstStyle/>
        <a:p>
          <a:endParaRPr lang="zh-CN" altLang="en-US"/>
        </a:p>
      </dgm:t>
    </dgm:pt>
    <dgm:pt modelId="{E0FFEB56-236E-4FE9-83BF-31494E265D5A}" type="sibTrans" cxnId="{3F9BF8A2-A247-4457-9F8F-2B0491305E44}">
      <dgm:prSet/>
      <dgm:spPr/>
      <dgm:t>
        <a:bodyPr/>
        <a:lstStyle/>
        <a:p>
          <a:endParaRPr lang="zh-CN" altLang="en-US"/>
        </a:p>
      </dgm:t>
    </dgm:pt>
    <dgm:pt modelId="{4530EE7D-F557-4815-9ED2-EABC47F46978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latin typeface="微软雅黑" panose="020B0503020204020204" charset="-122"/>
              <a:ea typeface="微软雅黑" panose="020B0503020204020204" charset="-122"/>
            </a:rPr>
            <a:t>定滑轮</a:t>
          </a:r>
        </a:p>
      </dgm:t>
    </dgm:pt>
    <dgm:pt modelId="{AC2BFF99-DAE2-494A-88AB-85D75BC6D2EE}" type="parTrans" cxnId="{6EA05F3C-FD39-4E91-82E8-764B7D0F1EF6}">
      <dgm:prSet/>
      <dgm:spPr/>
      <dgm:t>
        <a:bodyPr/>
        <a:lstStyle/>
        <a:p>
          <a:endParaRPr lang="zh-CN" altLang="en-US"/>
        </a:p>
      </dgm:t>
    </dgm:pt>
    <dgm:pt modelId="{B98A0394-6758-42EB-8D0E-4491BED52B6C}" type="sibTrans" cxnId="{6EA05F3C-FD39-4E91-82E8-764B7D0F1EF6}">
      <dgm:prSet/>
      <dgm:spPr/>
      <dgm:t>
        <a:bodyPr/>
        <a:lstStyle/>
        <a:p>
          <a:endParaRPr lang="zh-CN" altLang="en-US"/>
        </a:p>
      </dgm:t>
    </dgm:pt>
    <dgm:pt modelId="{2C2A4BF3-AA22-4080-9546-909CF9AC3ECB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atin typeface="微软雅黑" panose="020B0503020204020204" charset="-122"/>
              <a:ea typeface="微软雅黑" panose="020B0503020204020204" charset="-122"/>
            </a:rPr>
            <a:t>只能改变力的方向但不能改变力的大小</a:t>
          </a:r>
        </a:p>
      </dgm:t>
    </dgm:pt>
    <dgm:pt modelId="{4A6A0524-D9B7-4A37-8E78-5FE688BDCCE6}" type="parTrans" cxnId="{5DDB90E5-7FA7-4860-AF56-7941A194459A}">
      <dgm:prSet/>
      <dgm:spPr/>
      <dgm:t>
        <a:bodyPr/>
        <a:lstStyle/>
        <a:p>
          <a:endParaRPr lang="zh-CN" altLang="en-US"/>
        </a:p>
      </dgm:t>
    </dgm:pt>
    <dgm:pt modelId="{39CECE7E-7D7C-4022-9437-1E0813814145}" type="sibTrans" cxnId="{5DDB90E5-7FA7-4860-AF56-7941A194459A}">
      <dgm:prSet/>
      <dgm:spPr/>
      <dgm:t>
        <a:bodyPr/>
        <a:lstStyle/>
        <a:p>
          <a:endParaRPr lang="zh-CN" altLang="en-US"/>
        </a:p>
      </dgm:t>
    </dgm:pt>
    <dgm:pt modelId="{8EDC4987-10A0-4359-B926-E7CE7587EF21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latin typeface="微软雅黑" panose="020B0503020204020204" charset="-122"/>
              <a:ea typeface="微软雅黑" panose="020B0503020204020204" charset="-122"/>
            </a:rPr>
            <a:t>动滑轮</a:t>
          </a:r>
        </a:p>
      </dgm:t>
    </dgm:pt>
    <dgm:pt modelId="{AF11B2AE-E45B-4C50-B114-1C7585F4FB98}" type="parTrans" cxnId="{082D181A-7B71-4F40-8772-F03C3052B8BF}">
      <dgm:prSet/>
      <dgm:spPr/>
      <dgm:t>
        <a:bodyPr/>
        <a:lstStyle/>
        <a:p>
          <a:endParaRPr lang="zh-CN" altLang="en-US"/>
        </a:p>
      </dgm:t>
    </dgm:pt>
    <dgm:pt modelId="{2809C35A-CBD5-4490-988C-1CC96524EF03}" type="sibTrans" cxnId="{082D181A-7B71-4F40-8772-F03C3052B8BF}">
      <dgm:prSet/>
      <dgm:spPr/>
    </dgm:pt>
    <dgm:pt modelId="{43A1A533-9712-4107-9BDF-F946037072D9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latin typeface="微软雅黑" panose="020B0503020204020204" charset="-122"/>
              <a:ea typeface="微软雅黑" panose="020B0503020204020204" charset="-122"/>
            </a:rPr>
            <a:t>不能改变力的方向但省一半力</a:t>
          </a:r>
        </a:p>
      </dgm:t>
    </dgm:pt>
    <dgm:pt modelId="{E03995C6-E3E2-4827-9419-C5BCF04F5C74}" type="parTrans" cxnId="{D817B961-5E11-4EB7-B177-3D360A20FF74}">
      <dgm:prSet/>
      <dgm:spPr/>
      <dgm:t>
        <a:bodyPr/>
        <a:lstStyle/>
        <a:p>
          <a:endParaRPr lang="zh-CN" altLang="en-US"/>
        </a:p>
      </dgm:t>
    </dgm:pt>
    <dgm:pt modelId="{783DB700-D012-4988-8E27-77ECE945F9B5}" type="sibTrans" cxnId="{D817B961-5E11-4EB7-B177-3D360A20FF74}">
      <dgm:prSet/>
      <dgm:spPr/>
    </dgm:pt>
    <dgm:pt modelId="{3205F1EF-225A-4A34-824D-B5897B4FDFFF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latin typeface="微软雅黑" panose="020B0503020204020204" charset="-122"/>
              <a:ea typeface="微软雅黑" panose="020B0503020204020204" charset="-122"/>
            </a:rPr>
            <a:t>滑轮组</a:t>
          </a:r>
        </a:p>
      </dgm:t>
    </dgm:pt>
    <dgm:pt modelId="{854FBFB3-ED65-4285-B6B3-74FB29A8058B}" type="parTrans" cxnId="{3089A405-7456-4366-A922-83276A51E244}">
      <dgm:prSet/>
      <dgm:spPr/>
      <dgm:t>
        <a:bodyPr/>
        <a:lstStyle/>
        <a:p>
          <a:endParaRPr lang="zh-CN" altLang="en-US"/>
        </a:p>
      </dgm:t>
    </dgm:pt>
    <dgm:pt modelId="{E7D884C8-92A6-4FF5-8EA4-45479798E314}" type="sibTrans" cxnId="{3089A405-7456-4366-A922-83276A51E244}">
      <dgm:prSet/>
      <dgm:spPr/>
    </dgm:pt>
    <dgm:pt modelId="{750A3BD0-2C41-4598-BC9C-89E31EDCE55B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atin typeface="微软雅黑" panose="020B0503020204020204" charset="-122"/>
              <a:ea typeface="微软雅黑" panose="020B0503020204020204" charset="-122"/>
            </a:rPr>
            <a:t>既可以改变力的方向也可以改变力的大小（</a:t>
          </a:r>
          <a:r>
            <a:rPr lang="en-US" altLang="zh-CN">
              <a:latin typeface="微软雅黑" panose="020B0503020204020204" charset="-122"/>
              <a:ea typeface="微软雅黑" panose="020B0503020204020204" charset="-122"/>
            </a:rPr>
            <a:t>F=(1/n)G</a:t>
          </a:r>
          <a:r>
            <a:rPr lang="zh-CN" altLang="en-US">
              <a:latin typeface="微软雅黑" panose="020B0503020204020204" charset="-122"/>
              <a:ea typeface="微软雅黑" panose="020B0503020204020204" charset="-122"/>
            </a:rPr>
            <a:t>）</a:t>
          </a:r>
        </a:p>
      </dgm:t>
    </dgm:pt>
    <dgm:pt modelId="{B2D98460-55C6-4171-8215-EFD4949D544A}" type="parTrans" cxnId="{65413F79-AB5A-49A8-BEC7-999E94C132D3}">
      <dgm:prSet/>
      <dgm:spPr/>
      <dgm:t>
        <a:bodyPr/>
        <a:lstStyle/>
        <a:p>
          <a:endParaRPr lang="zh-CN" altLang="en-US"/>
        </a:p>
      </dgm:t>
    </dgm:pt>
    <dgm:pt modelId="{CB6FC766-0DC3-478E-A1B1-4F5F78E0D88C}" type="sibTrans" cxnId="{65413F79-AB5A-49A8-BEC7-999E94C132D3}">
      <dgm:prSet/>
      <dgm:spPr/>
    </dgm:pt>
    <dgm:pt modelId="{5FBAB40F-6011-4629-9B30-77C9439C91BF}" type="pres">
      <dgm:prSet presAssocID="{EFE73B03-4D71-4565-8C52-4902BE6377A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332AA2E-A989-4175-BB73-78EA4C3BDB65}" type="pres">
      <dgm:prSet presAssocID="{0605F139-5EF0-48E7-A091-192233D2011D}" presName="root1" presStyleCnt="0"/>
      <dgm:spPr/>
    </dgm:pt>
    <dgm:pt modelId="{24E3F4AB-32FB-4CE0-9DAC-FC4DD26B5900}" type="pres">
      <dgm:prSet presAssocID="{0605F139-5EF0-48E7-A091-192233D2011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4F25638-8073-4DA7-9390-5AC06A304565}" type="pres">
      <dgm:prSet presAssocID="{0605F139-5EF0-48E7-A091-192233D2011D}" presName="level2hierChild" presStyleCnt="0"/>
      <dgm:spPr/>
    </dgm:pt>
    <dgm:pt modelId="{B47BD6C9-6D53-4A69-975F-9CF96E25F10F}" type="pres">
      <dgm:prSet presAssocID="{AC2BFF99-DAE2-494A-88AB-85D75BC6D2EE}" presName="conn2-1" presStyleLbl="parChTrans1D2" presStyleIdx="0" presStyleCnt="3"/>
      <dgm:spPr/>
      <dgm:t>
        <a:bodyPr/>
        <a:lstStyle/>
        <a:p>
          <a:endParaRPr lang="zh-CN" altLang="en-US"/>
        </a:p>
      </dgm:t>
    </dgm:pt>
    <dgm:pt modelId="{C1833E64-0598-4ED8-B73B-4C820BB35531}" type="pres">
      <dgm:prSet presAssocID="{AC2BFF99-DAE2-494A-88AB-85D75BC6D2EE}" presName="connTx" presStyleLbl="parChTrans1D2" presStyleIdx="0" presStyleCnt="3"/>
      <dgm:spPr/>
      <dgm:t>
        <a:bodyPr/>
        <a:lstStyle/>
        <a:p>
          <a:endParaRPr lang="zh-CN" altLang="en-US"/>
        </a:p>
      </dgm:t>
    </dgm:pt>
    <dgm:pt modelId="{46F58ACF-5130-428E-B3EF-87D6FEC0C921}" type="pres">
      <dgm:prSet presAssocID="{4530EE7D-F557-4815-9ED2-EABC47F46978}" presName="root2" presStyleCnt="0"/>
      <dgm:spPr/>
    </dgm:pt>
    <dgm:pt modelId="{3C0D5057-54F2-42F8-ADAD-AA27A1CC1A1B}" type="pres">
      <dgm:prSet presAssocID="{4530EE7D-F557-4815-9ED2-EABC47F46978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8673F39-879C-4946-8DC7-FD68F0552920}" type="pres">
      <dgm:prSet presAssocID="{4530EE7D-F557-4815-9ED2-EABC47F46978}" presName="level3hierChild" presStyleCnt="0"/>
      <dgm:spPr/>
    </dgm:pt>
    <dgm:pt modelId="{FA61825B-C877-4D42-AAFB-0586288A9783}" type="pres">
      <dgm:prSet presAssocID="{4A6A0524-D9B7-4A37-8E78-5FE688BDCCE6}" presName="conn2-1" presStyleLbl="parChTrans1D3" presStyleIdx="0" presStyleCnt="3"/>
      <dgm:spPr/>
      <dgm:t>
        <a:bodyPr/>
        <a:lstStyle/>
        <a:p>
          <a:endParaRPr lang="zh-CN" altLang="en-US"/>
        </a:p>
      </dgm:t>
    </dgm:pt>
    <dgm:pt modelId="{66B35CF0-1806-4E4A-8B50-99A64DECDBA9}" type="pres">
      <dgm:prSet presAssocID="{4A6A0524-D9B7-4A37-8E78-5FE688BDCCE6}" presName="connTx" presStyleLbl="parChTrans1D3" presStyleIdx="0" presStyleCnt="3"/>
      <dgm:spPr/>
      <dgm:t>
        <a:bodyPr/>
        <a:lstStyle/>
        <a:p>
          <a:endParaRPr lang="zh-CN" altLang="en-US"/>
        </a:p>
      </dgm:t>
    </dgm:pt>
    <dgm:pt modelId="{F95D7524-EA0E-4F9D-9D6F-B10856D5C83F}" type="pres">
      <dgm:prSet presAssocID="{2C2A4BF3-AA22-4080-9546-909CF9AC3ECB}" presName="root2" presStyleCnt="0"/>
      <dgm:spPr/>
    </dgm:pt>
    <dgm:pt modelId="{63712EDC-9AF8-41BC-8F72-ADF8D554FF07}" type="pres">
      <dgm:prSet presAssocID="{2C2A4BF3-AA22-4080-9546-909CF9AC3ECB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0C65410-D9BC-4E23-87DE-EBBC54AD2166}" type="pres">
      <dgm:prSet presAssocID="{2C2A4BF3-AA22-4080-9546-909CF9AC3ECB}" presName="level3hierChild" presStyleCnt="0"/>
      <dgm:spPr/>
    </dgm:pt>
    <dgm:pt modelId="{1447E045-AD55-45C2-8595-74203404E164}" type="pres">
      <dgm:prSet presAssocID="{AF11B2AE-E45B-4C50-B114-1C7585F4FB98}" presName="conn2-1" presStyleLbl="parChTrans1D2" presStyleIdx="1" presStyleCnt="3"/>
      <dgm:spPr/>
      <dgm:t>
        <a:bodyPr/>
        <a:lstStyle/>
        <a:p>
          <a:endParaRPr lang="zh-CN" altLang="en-US"/>
        </a:p>
      </dgm:t>
    </dgm:pt>
    <dgm:pt modelId="{618EA65B-D5BF-40AE-BED4-FEA4A5C5FCC5}" type="pres">
      <dgm:prSet presAssocID="{AF11B2AE-E45B-4C50-B114-1C7585F4FB98}" presName="connTx" presStyleLbl="parChTrans1D2" presStyleIdx="1" presStyleCnt="3"/>
      <dgm:spPr/>
      <dgm:t>
        <a:bodyPr/>
        <a:lstStyle/>
        <a:p>
          <a:endParaRPr lang="zh-CN" altLang="en-US"/>
        </a:p>
      </dgm:t>
    </dgm:pt>
    <dgm:pt modelId="{4595E155-62F0-4265-98DD-96251609E371}" type="pres">
      <dgm:prSet presAssocID="{8EDC4987-10A0-4359-B926-E7CE7587EF21}" presName="root2" presStyleCnt="0"/>
      <dgm:spPr/>
    </dgm:pt>
    <dgm:pt modelId="{21DF1A5D-F090-47A8-BCAE-A4FCC505FE8C}" type="pres">
      <dgm:prSet presAssocID="{8EDC4987-10A0-4359-B926-E7CE7587EF21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CA05B43-3A2D-4DE3-B869-E70BB2EBFD9F}" type="pres">
      <dgm:prSet presAssocID="{8EDC4987-10A0-4359-B926-E7CE7587EF21}" presName="level3hierChild" presStyleCnt="0"/>
      <dgm:spPr/>
    </dgm:pt>
    <dgm:pt modelId="{DDF014A6-851D-4212-8B99-66B691348B51}" type="pres">
      <dgm:prSet presAssocID="{E03995C6-E3E2-4827-9419-C5BCF04F5C74}" presName="conn2-1" presStyleLbl="parChTrans1D3" presStyleIdx="1" presStyleCnt="3"/>
      <dgm:spPr/>
      <dgm:t>
        <a:bodyPr/>
        <a:lstStyle/>
        <a:p>
          <a:endParaRPr lang="zh-CN" altLang="en-US"/>
        </a:p>
      </dgm:t>
    </dgm:pt>
    <dgm:pt modelId="{5777EECE-A646-4974-A4A5-405E8E6F5ACE}" type="pres">
      <dgm:prSet presAssocID="{E03995C6-E3E2-4827-9419-C5BCF04F5C74}" presName="connTx" presStyleLbl="parChTrans1D3" presStyleIdx="1" presStyleCnt="3"/>
      <dgm:spPr/>
      <dgm:t>
        <a:bodyPr/>
        <a:lstStyle/>
        <a:p>
          <a:endParaRPr lang="zh-CN" altLang="en-US"/>
        </a:p>
      </dgm:t>
    </dgm:pt>
    <dgm:pt modelId="{47F63477-F664-49A2-8454-86DDB2809429}" type="pres">
      <dgm:prSet presAssocID="{43A1A533-9712-4107-9BDF-F946037072D9}" presName="root2" presStyleCnt="0"/>
      <dgm:spPr/>
    </dgm:pt>
    <dgm:pt modelId="{D5709B28-2246-4AE8-9617-DE11DDB8AA53}" type="pres">
      <dgm:prSet presAssocID="{43A1A533-9712-4107-9BDF-F946037072D9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8DD9229-B0EE-4500-AABC-420F3E4D5D6F}" type="pres">
      <dgm:prSet presAssocID="{43A1A533-9712-4107-9BDF-F946037072D9}" presName="level3hierChild" presStyleCnt="0"/>
      <dgm:spPr/>
    </dgm:pt>
    <dgm:pt modelId="{D52845F9-E4FF-4C3E-8F9B-E7A0EE98FB1E}" type="pres">
      <dgm:prSet presAssocID="{854FBFB3-ED65-4285-B6B3-74FB29A8058B}" presName="conn2-1" presStyleLbl="parChTrans1D2" presStyleIdx="2" presStyleCnt="3"/>
      <dgm:spPr/>
      <dgm:t>
        <a:bodyPr/>
        <a:lstStyle/>
        <a:p>
          <a:endParaRPr lang="zh-CN" altLang="en-US"/>
        </a:p>
      </dgm:t>
    </dgm:pt>
    <dgm:pt modelId="{664B91E3-956B-418C-ABCB-B8397E3B988C}" type="pres">
      <dgm:prSet presAssocID="{854FBFB3-ED65-4285-B6B3-74FB29A8058B}" presName="connTx" presStyleLbl="parChTrans1D2" presStyleIdx="2" presStyleCnt="3"/>
      <dgm:spPr/>
      <dgm:t>
        <a:bodyPr/>
        <a:lstStyle/>
        <a:p>
          <a:endParaRPr lang="zh-CN" altLang="en-US"/>
        </a:p>
      </dgm:t>
    </dgm:pt>
    <dgm:pt modelId="{3AA78378-0561-4322-A407-3B6248479146}" type="pres">
      <dgm:prSet presAssocID="{3205F1EF-225A-4A34-824D-B5897B4FDFFF}" presName="root2" presStyleCnt="0"/>
      <dgm:spPr/>
    </dgm:pt>
    <dgm:pt modelId="{E1DD52EE-093F-4CE3-8332-116322F97076}" type="pres">
      <dgm:prSet presAssocID="{3205F1EF-225A-4A34-824D-B5897B4FDFFF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CB83533-34E3-4464-9DA1-F3C6309C9A30}" type="pres">
      <dgm:prSet presAssocID="{3205F1EF-225A-4A34-824D-B5897B4FDFFF}" presName="level3hierChild" presStyleCnt="0"/>
      <dgm:spPr/>
    </dgm:pt>
    <dgm:pt modelId="{3BCB9632-1B46-47EC-8E4B-7E3665CB5D1C}" type="pres">
      <dgm:prSet presAssocID="{B2D98460-55C6-4171-8215-EFD4949D544A}" presName="conn2-1" presStyleLbl="parChTrans1D3" presStyleIdx="2" presStyleCnt="3"/>
      <dgm:spPr/>
      <dgm:t>
        <a:bodyPr/>
        <a:lstStyle/>
        <a:p>
          <a:endParaRPr lang="zh-CN" altLang="en-US"/>
        </a:p>
      </dgm:t>
    </dgm:pt>
    <dgm:pt modelId="{D679A3DC-D239-4DCA-BCE2-B264206585C6}" type="pres">
      <dgm:prSet presAssocID="{B2D98460-55C6-4171-8215-EFD4949D544A}" presName="connTx" presStyleLbl="parChTrans1D3" presStyleIdx="2" presStyleCnt="3"/>
      <dgm:spPr/>
      <dgm:t>
        <a:bodyPr/>
        <a:lstStyle/>
        <a:p>
          <a:endParaRPr lang="zh-CN" altLang="en-US"/>
        </a:p>
      </dgm:t>
    </dgm:pt>
    <dgm:pt modelId="{0A116F61-31EE-4F38-9E2C-CC8D5C816D11}" type="pres">
      <dgm:prSet presAssocID="{750A3BD0-2C41-4598-BC9C-89E31EDCE55B}" presName="root2" presStyleCnt="0"/>
      <dgm:spPr/>
    </dgm:pt>
    <dgm:pt modelId="{DA22BD66-9C5E-43A5-A48F-9F0A08D9F92C}" type="pres">
      <dgm:prSet presAssocID="{750A3BD0-2C41-4598-BC9C-89E31EDCE55B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37236E6-CEE4-45A9-A239-9B49FBCCCB82}" type="pres">
      <dgm:prSet presAssocID="{750A3BD0-2C41-4598-BC9C-89E31EDCE55B}" presName="level3hierChild" presStyleCnt="0"/>
      <dgm:spPr/>
    </dgm:pt>
  </dgm:ptLst>
  <dgm:cxnLst>
    <dgm:cxn modelId="{E77613EC-5A4C-4790-A78E-193F2F3F5561}" type="presOf" srcId="{E03995C6-E3E2-4827-9419-C5BCF04F5C74}" destId="{DDF014A6-851D-4212-8B99-66B691348B51}" srcOrd="0" destOrd="0" presId="urn:microsoft.com/office/officeart/2005/8/layout/hierarchy2#2"/>
    <dgm:cxn modelId="{3F9BF8A2-A247-4457-9F8F-2B0491305E44}" srcId="{EFE73B03-4D71-4565-8C52-4902BE6377A4}" destId="{0605F139-5EF0-48E7-A091-192233D2011D}" srcOrd="0" destOrd="0" parTransId="{2AFB1B2A-8749-4E5E-9CB9-0B60F81C46F8}" sibTransId="{E0FFEB56-236E-4FE9-83BF-31494E265D5A}"/>
    <dgm:cxn modelId="{DFF6F690-4ECA-42F6-9D8E-6546C24A6E32}" type="presOf" srcId="{3205F1EF-225A-4A34-824D-B5897B4FDFFF}" destId="{E1DD52EE-093F-4CE3-8332-116322F97076}" srcOrd="0" destOrd="0" presId="urn:microsoft.com/office/officeart/2005/8/layout/hierarchy2#2"/>
    <dgm:cxn modelId="{B9AD336F-2994-4280-A373-A2C4E2955C4C}" type="presOf" srcId="{0605F139-5EF0-48E7-A091-192233D2011D}" destId="{24E3F4AB-32FB-4CE0-9DAC-FC4DD26B5900}" srcOrd="0" destOrd="0" presId="urn:microsoft.com/office/officeart/2005/8/layout/hierarchy2#2"/>
    <dgm:cxn modelId="{A703394F-B795-4878-970C-D8F61063F1E5}" type="presOf" srcId="{4A6A0524-D9B7-4A37-8E78-5FE688BDCCE6}" destId="{FA61825B-C877-4D42-AAFB-0586288A9783}" srcOrd="0" destOrd="0" presId="urn:microsoft.com/office/officeart/2005/8/layout/hierarchy2#2"/>
    <dgm:cxn modelId="{C23ED625-B38C-4FEE-996E-B6B94631308E}" type="presOf" srcId="{4530EE7D-F557-4815-9ED2-EABC47F46978}" destId="{3C0D5057-54F2-42F8-ADAD-AA27A1CC1A1B}" srcOrd="0" destOrd="0" presId="urn:microsoft.com/office/officeart/2005/8/layout/hierarchy2#2"/>
    <dgm:cxn modelId="{A437F1A1-6B24-4EFC-88F4-C047DF797989}" type="presOf" srcId="{AF11B2AE-E45B-4C50-B114-1C7585F4FB98}" destId="{618EA65B-D5BF-40AE-BED4-FEA4A5C5FCC5}" srcOrd="1" destOrd="0" presId="urn:microsoft.com/office/officeart/2005/8/layout/hierarchy2#2"/>
    <dgm:cxn modelId="{484BA171-083C-4483-85E9-0D2DEC3C3E2E}" type="presOf" srcId="{750A3BD0-2C41-4598-BC9C-89E31EDCE55B}" destId="{DA22BD66-9C5E-43A5-A48F-9F0A08D9F92C}" srcOrd="0" destOrd="0" presId="urn:microsoft.com/office/officeart/2005/8/layout/hierarchy2#2"/>
    <dgm:cxn modelId="{F0406DB9-A2B3-49EB-9339-FE1299D93F72}" type="presOf" srcId="{AF11B2AE-E45B-4C50-B114-1C7585F4FB98}" destId="{1447E045-AD55-45C2-8595-74203404E164}" srcOrd="0" destOrd="0" presId="urn:microsoft.com/office/officeart/2005/8/layout/hierarchy2#2"/>
    <dgm:cxn modelId="{06EF00B7-6DA0-4749-BDC6-E9BFC6DF4D19}" type="presOf" srcId="{EFE73B03-4D71-4565-8C52-4902BE6377A4}" destId="{5FBAB40F-6011-4629-9B30-77C9439C91BF}" srcOrd="0" destOrd="0" presId="urn:microsoft.com/office/officeart/2005/8/layout/hierarchy2#2"/>
    <dgm:cxn modelId="{5DDB90E5-7FA7-4860-AF56-7941A194459A}" srcId="{4530EE7D-F557-4815-9ED2-EABC47F46978}" destId="{2C2A4BF3-AA22-4080-9546-909CF9AC3ECB}" srcOrd="0" destOrd="0" parTransId="{4A6A0524-D9B7-4A37-8E78-5FE688BDCCE6}" sibTransId="{39CECE7E-7D7C-4022-9437-1E0813814145}"/>
    <dgm:cxn modelId="{06ADF257-920C-4E67-9AC2-2D35BF1B5F1C}" type="presOf" srcId="{AC2BFF99-DAE2-494A-88AB-85D75BC6D2EE}" destId="{B47BD6C9-6D53-4A69-975F-9CF96E25F10F}" srcOrd="0" destOrd="0" presId="urn:microsoft.com/office/officeart/2005/8/layout/hierarchy2#2"/>
    <dgm:cxn modelId="{CBCAABAE-9B1C-4DC4-9138-07A30AC95BB1}" type="presOf" srcId="{4A6A0524-D9B7-4A37-8E78-5FE688BDCCE6}" destId="{66B35CF0-1806-4E4A-8B50-99A64DECDBA9}" srcOrd="1" destOrd="0" presId="urn:microsoft.com/office/officeart/2005/8/layout/hierarchy2#2"/>
    <dgm:cxn modelId="{B895F808-6A73-46C4-B67A-36655CF0D567}" type="presOf" srcId="{2C2A4BF3-AA22-4080-9546-909CF9AC3ECB}" destId="{63712EDC-9AF8-41BC-8F72-ADF8D554FF07}" srcOrd="0" destOrd="0" presId="urn:microsoft.com/office/officeart/2005/8/layout/hierarchy2#2"/>
    <dgm:cxn modelId="{D817B961-5E11-4EB7-B177-3D360A20FF74}" srcId="{8EDC4987-10A0-4359-B926-E7CE7587EF21}" destId="{43A1A533-9712-4107-9BDF-F946037072D9}" srcOrd="0" destOrd="0" parTransId="{E03995C6-E3E2-4827-9419-C5BCF04F5C74}" sibTransId="{783DB700-D012-4988-8E27-77ECE945F9B5}"/>
    <dgm:cxn modelId="{3CDCB63B-9AA8-4A60-B857-118E5F2DC88D}" type="presOf" srcId="{854FBFB3-ED65-4285-B6B3-74FB29A8058B}" destId="{D52845F9-E4FF-4C3E-8F9B-E7A0EE98FB1E}" srcOrd="0" destOrd="0" presId="urn:microsoft.com/office/officeart/2005/8/layout/hierarchy2#2"/>
    <dgm:cxn modelId="{1623F73F-D126-48FA-8872-47518ACAC63F}" type="presOf" srcId="{AC2BFF99-DAE2-494A-88AB-85D75BC6D2EE}" destId="{C1833E64-0598-4ED8-B73B-4C820BB35531}" srcOrd="1" destOrd="0" presId="urn:microsoft.com/office/officeart/2005/8/layout/hierarchy2#2"/>
    <dgm:cxn modelId="{F6C05AC8-AAF0-4C95-8321-C08F92118AA9}" type="presOf" srcId="{E03995C6-E3E2-4827-9419-C5BCF04F5C74}" destId="{5777EECE-A646-4974-A4A5-405E8E6F5ACE}" srcOrd="1" destOrd="0" presId="urn:microsoft.com/office/officeart/2005/8/layout/hierarchy2#2"/>
    <dgm:cxn modelId="{247FEC39-AA81-417B-892E-010E75AD8F67}" type="presOf" srcId="{43A1A533-9712-4107-9BDF-F946037072D9}" destId="{D5709B28-2246-4AE8-9617-DE11DDB8AA53}" srcOrd="0" destOrd="0" presId="urn:microsoft.com/office/officeart/2005/8/layout/hierarchy2#2"/>
    <dgm:cxn modelId="{10C8BFD4-DB06-47A6-B186-663692300754}" type="presOf" srcId="{B2D98460-55C6-4171-8215-EFD4949D544A}" destId="{3BCB9632-1B46-47EC-8E4B-7E3665CB5D1C}" srcOrd="0" destOrd="0" presId="urn:microsoft.com/office/officeart/2005/8/layout/hierarchy2#2"/>
    <dgm:cxn modelId="{3089A405-7456-4366-A922-83276A51E244}" srcId="{0605F139-5EF0-48E7-A091-192233D2011D}" destId="{3205F1EF-225A-4A34-824D-B5897B4FDFFF}" srcOrd="2" destOrd="0" parTransId="{854FBFB3-ED65-4285-B6B3-74FB29A8058B}" sibTransId="{E7D884C8-92A6-4FF5-8EA4-45479798E314}"/>
    <dgm:cxn modelId="{082D181A-7B71-4F40-8772-F03C3052B8BF}" srcId="{0605F139-5EF0-48E7-A091-192233D2011D}" destId="{8EDC4987-10A0-4359-B926-E7CE7587EF21}" srcOrd="1" destOrd="0" parTransId="{AF11B2AE-E45B-4C50-B114-1C7585F4FB98}" sibTransId="{2809C35A-CBD5-4490-988C-1CC96524EF03}"/>
    <dgm:cxn modelId="{6EA05F3C-FD39-4E91-82E8-764B7D0F1EF6}" srcId="{0605F139-5EF0-48E7-A091-192233D2011D}" destId="{4530EE7D-F557-4815-9ED2-EABC47F46978}" srcOrd="0" destOrd="0" parTransId="{AC2BFF99-DAE2-494A-88AB-85D75BC6D2EE}" sibTransId="{B98A0394-6758-42EB-8D0E-4491BED52B6C}"/>
    <dgm:cxn modelId="{8396805F-5348-40CA-B98F-0EA14860EEEE}" type="presOf" srcId="{854FBFB3-ED65-4285-B6B3-74FB29A8058B}" destId="{664B91E3-956B-418C-ABCB-B8397E3B988C}" srcOrd="1" destOrd="0" presId="urn:microsoft.com/office/officeart/2005/8/layout/hierarchy2#2"/>
    <dgm:cxn modelId="{50CFE824-0EED-4575-B87B-C1B0850DF084}" type="presOf" srcId="{B2D98460-55C6-4171-8215-EFD4949D544A}" destId="{D679A3DC-D239-4DCA-BCE2-B264206585C6}" srcOrd="1" destOrd="0" presId="urn:microsoft.com/office/officeart/2005/8/layout/hierarchy2#2"/>
    <dgm:cxn modelId="{08770D4F-181F-417A-A187-CC807DDD386F}" type="presOf" srcId="{8EDC4987-10A0-4359-B926-E7CE7587EF21}" destId="{21DF1A5D-F090-47A8-BCAE-A4FCC505FE8C}" srcOrd="0" destOrd="0" presId="urn:microsoft.com/office/officeart/2005/8/layout/hierarchy2#2"/>
    <dgm:cxn modelId="{65413F79-AB5A-49A8-BEC7-999E94C132D3}" srcId="{3205F1EF-225A-4A34-824D-B5897B4FDFFF}" destId="{750A3BD0-2C41-4598-BC9C-89E31EDCE55B}" srcOrd="0" destOrd="0" parTransId="{B2D98460-55C6-4171-8215-EFD4949D544A}" sibTransId="{CB6FC766-0DC3-478E-A1B1-4F5F78E0D88C}"/>
    <dgm:cxn modelId="{64A77C63-B023-4F9F-B0C9-3C383F1E30F8}" type="presParOf" srcId="{5FBAB40F-6011-4629-9B30-77C9439C91BF}" destId="{2332AA2E-A989-4175-BB73-78EA4C3BDB65}" srcOrd="0" destOrd="0" presId="urn:microsoft.com/office/officeart/2005/8/layout/hierarchy2#2"/>
    <dgm:cxn modelId="{3C3A9FA7-8C86-4785-8D72-60CCE710CF7F}" type="presParOf" srcId="{2332AA2E-A989-4175-BB73-78EA4C3BDB65}" destId="{24E3F4AB-32FB-4CE0-9DAC-FC4DD26B5900}" srcOrd="0" destOrd="0" presId="urn:microsoft.com/office/officeart/2005/8/layout/hierarchy2#2"/>
    <dgm:cxn modelId="{EBF18AF0-B4F7-416B-B27A-BFA5A9E82097}" type="presParOf" srcId="{2332AA2E-A989-4175-BB73-78EA4C3BDB65}" destId="{44F25638-8073-4DA7-9390-5AC06A304565}" srcOrd="1" destOrd="0" presId="urn:microsoft.com/office/officeart/2005/8/layout/hierarchy2#2"/>
    <dgm:cxn modelId="{D2041976-F433-4647-9A20-9EF8D5609A46}" type="presParOf" srcId="{44F25638-8073-4DA7-9390-5AC06A304565}" destId="{B47BD6C9-6D53-4A69-975F-9CF96E25F10F}" srcOrd="0" destOrd="0" presId="urn:microsoft.com/office/officeart/2005/8/layout/hierarchy2#2"/>
    <dgm:cxn modelId="{DC1836B0-040B-4BF6-A01C-C1F21FABEEE6}" type="presParOf" srcId="{B47BD6C9-6D53-4A69-975F-9CF96E25F10F}" destId="{C1833E64-0598-4ED8-B73B-4C820BB35531}" srcOrd="0" destOrd="0" presId="urn:microsoft.com/office/officeart/2005/8/layout/hierarchy2#2"/>
    <dgm:cxn modelId="{F4C749B1-3421-4B8C-82CB-B0AECDB96DAA}" type="presParOf" srcId="{44F25638-8073-4DA7-9390-5AC06A304565}" destId="{46F58ACF-5130-428E-B3EF-87D6FEC0C921}" srcOrd="1" destOrd="0" presId="urn:microsoft.com/office/officeart/2005/8/layout/hierarchy2#2"/>
    <dgm:cxn modelId="{EADC6BB7-A59D-4C40-B8BC-751672C30E99}" type="presParOf" srcId="{46F58ACF-5130-428E-B3EF-87D6FEC0C921}" destId="{3C0D5057-54F2-42F8-ADAD-AA27A1CC1A1B}" srcOrd="0" destOrd="0" presId="urn:microsoft.com/office/officeart/2005/8/layout/hierarchy2#2"/>
    <dgm:cxn modelId="{695EC4AC-6A9A-4503-AA52-E6FF7BB9D74D}" type="presParOf" srcId="{46F58ACF-5130-428E-B3EF-87D6FEC0C921}" destId="{48673F39-879C-4946-8DC7-FD68F0552920}" srcOrd="1" destOrd="0" presId="urn:microsoft.com/office/officeart/2005/8/layout/hierarchy2#2"/>
    <dgm:cxn modelId="{0A749F11-A3CC-4913-86B8-2E69BD9ED111}" type="presParOf" srcId="{48673F39-879C-4946-8DC7-FD68F0552920}" destId="{FA61825B-C877-4D42-AAFB-0586288A9783}" srcOrd="0" destOrd="0" presId="urn:microsoft.com/office/officeart/2005/8/layout/hierarchy2#2"/>
    <dgm:cxn modelId="{FD9020D6-A882-4519-BF77-1D481E0627CF}" type="presParOf" srcId="{FA61825B-C877-4D42-AAFB-0586288A9783}" destId="{66B35CF0-1806-4E4A-8B50-99A64DECDBA9}" srcOrd="0" destOrd="0" presId="urn:microsoft.com/office/officeart/2005/8/layout/hierarchy2#2"/>
    <dgm:cxn modelId="{9ECC1199-0E35-4D9F-B7CD-A1CEFA33D4F7}" type="presParOf" srcId="{48673F39-879C-4946-8DC7-FD68F0552920}" destId="{F95D7524-EA0E-4F9D-9D6F-B10856D5C83F}" srcOrd="1" destOrd="0" presId="urn:microsoft.com/office/officeart/2005/8/layout/hierarchy2#2"/>
    <dgm:cxn modelId="{9AB6BF36-F570-41A4-B706-B75920E4E748}" type="presParOf" srcId="{F95D7524-EA0E-4F9D-9D6F-B10856D5C83F}" destId="{63712EDC-9AF8-41BC-8F72-ADF8D554FF07}" srcOrd="0" destOrd="0" presId="urn:microsoft.com/office/officeart/2005/8/layout/hierarchy2#2"/>
    <dgm:cxn modelId="{5A061183-A022-492C-BBFB-0AE8691AF49A}" type="presParOf" srcId="{F95D7524-EA0E-4F9D-9D6F-B10856D5C83F}" destId="{E0C65410-D9BC-4E23-87DE-EBBC54AD2166}" srcOrd="1" destOrd="0" presId="urn:microsoft.com/office/officeart/2005/8/layout/hierarchy2#2"/>
    <dgm:cxn modelId="{84C8E981-D716-4FCE-A5A2-AF3E65B392FA}" type="presParOf" srcId="{44F25638-8073-4DA7-9390-5AC06A304565}" destId="{1447E045-AD55-45C2-8595-74203404E164}" srcOrd="2" destOrd="0" presId="urn:microsoft.com/office/officeart/2005/8/layout/hierarchy2#2"/>
    <dgm:cxn modelId="{20E62DD0-FD24-4571-93D5-5375B99A926C}" type="presParOf" srcId="{1447E045-AD55-45C2-8595-74203404E164}" destId="{618EA65B-D5BF-40AE-BED4-FEA4A5C5FCC5}" srcOrd="0" destOrd="0" presId="urn:microsoft.com/office/officeart/2005/8/layout/hierarchy2#2"/>
    <dgm:cxn modelId="{DF3CF566-4C98-4A94-9524-FC0D890C5A19}" type="presParOf" srcId="{44F25638-8073-4DA7-9390-5AC06A304565}" destId="{4595E155-62F0-4265-98DD-96251609E371}" srcOrd="3" destOrd="0" presId="urn:microsoft.com/office/officeart/2005/8/layout/hierarchy2#2"/>
    <dgm:cxn modelId="{A8280DC7-2A1C-409C-ACDD-20B5F574FD19}" type="presParOf" srcId="{4595E155-62F0-4265-98DD-96251609E371}" destId="{21DF1A5D-F090-47A8-BCAE-A4FCC505FE8C}" srcOrd="0" destOrd="0" presId="urn:microsoft.com/office/officeart/2005/8/layout/hierarchy2#2"/>
    <dgm:cxn modelId="{8BB75A71-B983-48A2-A524-E94FD1EA5F64}" type="presParOf" srcId="{4595E155-62F0-4265-98DD-96251609E371}" destId="{2CA05B43-3A2D-4DE3-B869-E70BB2EBFD9F}" srcOrd="1" destOrd="0" presId="urn:microsoft.com/office/officeart/2005/8/layout/hierarchy2#2"/>
    <dgm:cxn modelId="{0198CD0B-D86B-4C7C-B8A5-7DDCBA4DF267}" type="presParOf" srcId="{2CA05B43-3A2D-4DE3-B869-E70BB2EBFD9F}" destId="{DDF014A6-851D-4212-8B99-66B691348B51}" srcOrd="0" destOrd="0" presId="urn:microsoft.com/office/officeart/2005/8/layout/hierarchy2#2"/>
    <dgm:cxn modelId="{89C39D87-8242-472B-94AF-40E05A794A17}" type="presParOf" srcId="{DDF014A6-851D-4212-8B99-66B691348B51}" destId="{5777EECE-A646-4974-A4A5-405E8E6F5ACE}" srcOrd="0" destOrd="0" presId="urn:microsoft.com/office/officeart/2005/8/layout/hierarchy2#2"/>
    <dgm:cxn modelId="{3544C0D5-FE64-4961-B2C4-358D4DD6C4E4}" type="presParOf" srcId="{2CA05B43-3A2D-4DE3-B869-E70BB2EBFD9F}" destId="{47F63477-F664-49A2-8454-86DDB2809429}" srcOrd="1" destOrd="0" presId="urn:microsoft.com/office/officeart/2005/8/layout/hierarchy2#2"/>
    <dgm:cxn modelId="{4EAA0553-7A7D-47D6-B56D-E93DB0E88977}" type="presParOf" srcId="{47F63477-F664-49A2-8454-86DDB2809429}" destId="{D5709B28-2246-4AE8-9617-DE11DDB8AA53}" srcOrd="0" destOrd="0" presId="urn:microsoft.com/office/officeart/2005/8/layout/hierarchy2#2"/>
    <dgm:cxn modelId="{FEF1DC6F-D3C7-4975-A591-5E91154B6589}" type="presParOf" srcId="{47F63477-F664-49A2-8454-86DDB2809429}" destId="{68DD9229-B0EE-4500-AABC-420F3E4D5D6F}" srcOrd="1" destOrd="0" presId="urn:microsoft.com/office/officeart/2005/8/layout/hierarchy2#2"/>
    <dgm:cxn modelId="{7FC23B19-5654-42DC-9FC7-6399FAA51C25}" type="presParOf" srcId="{44F25638-8073-4DA7-9390-5AC06A304565}" destId="{D52845F9-E4FF-4C3E-8F9B-E7A0EE98FB1E}" srcOrd="4" destOrd="0" presId="urn:microsoft.com/office/officeart/2005/8/layout/hierarchy2#2"/>
    <dgm:cxn modelId="{3FF4A1B6-338F-49E3-83A1-0627884BEA39}" type="presParOf" srcId="{D52845F9-E4FF-4C3E-8F9B-E7A0EE98FB1E}" destId="{664B91E3-956B-418C-ABCB-B8397E3B988C}" srcOrd="0" destOrd="0" presId="urn:microsoft.com/office/officeart/2005/8/layout/hierarchy2#2"/>
    <dgm:cxn modelId="{E84998BD-6660-46BF-B2E4-84A5C52FEEB0}" type="presParOf" srcId="{44F25638-8073-4DA7-9390-5AC06A304565}" destId="{3AA78378-0561-4322-A407-3B6248479146}" srcOrd="5" destOrd="0" presId="urn:microsoft.com/office/officeart/2005/8/layout/hierarchy2#2"/>
    <dgm:cxn modelId="{68C6CEFB-6139-4D61-9E10-607F7C1E12D0}" type="presParOf" srcId="{3AA78378-0561-4322-A407-3B6248479146}" destId="{E1DD52EE-093F-4CE3-8332-116322F97076}" srcOrd="0" destOrd="0" presId="urn:microsoft.com/office/officeart/2005/8/layout/hierarchy2#2"/>
    <dgm:cxn modelId="{182335BB-7470-400A-8AE5-89019B7BF8B8}" type="presParOf" srcId="{3AA78378-0561-4322-A407-3B6248479146}" destId="{DCB83533-34E3-4464-9DA1-F3C6309C9A30}" srcOrd="1" destOrd="0" presId="urn:microsoft.com/office/officeart/2005/8/layout/hierarchy2#2"/>
    <dgm:cxn modelId="{026BADCA-8596-48A5-9C9F-0A7811681E56}" type="presParOf" srcId="{DCB83533-34E3-4464-9DA1-F3C6309C9A30}" destId="{3BCB9632-1B46-47EC-8E4B-7E3665CB5D1C}" srcOrd="0" destOrd="0" presId="urn:microsoft.com/office/officeart/2005/8/layout/hierarchy2#2"/>
    <dgm:cxn modelId="{707AFCF2-47B6-4461-BD60-0E180EF8A047}" type="presParOf" srcId="{3BCB9632-1B46-47EC-8E4B-7E3665CB5D1C}" destId="{D679A3DC-D239-4DCA-BCE2-B264206585C6}" srcOrd="0" destOrd="0" presId="urn:microsoft.com/office/officeart/2005/8/layout/hierarchy2#2"/>
    <dgm:cxn modelId="{DA3DD21A-44B3-49F3-A78B-904E65CEC15E}" type="presParOf" srcId="{DCB83533-34E3-4464-9DA1-F3C6309C9A30}" destId="{0A116F61-31EE-4F38-9E2C-CC8D5C816D11}" srcOrd="1" destOrd="0" presId="urn:microsoft.com/office/officeart/2005/8/layout/hierarchy2#2"/>
    <dgm:cxn modelId="{DC2FEA48-5E98-4749-BE5B-BAB118769B41}" type="presParOf" srcId="{0A116F61-31EE-4F38-9E2C-CC8D5C816D11}" destId="{DA22BD66-9C5E-43A5-A48F-9F0A08D9F92C}" srcOrd="0" destOrd="0" presId="urn:microsoft.com/office/officeart/2005/8/layout/hierarchy2#2"/>
    <dgm:cxn modelId="{F8DCA9CF-707F-4002-B54D-570C736FA436}" type="presParOf" srcId="{0A116F61-31EE-4F38-9E2C-CC8D5C816D11}" destId="{837236E6-CEE4-45A9-A239-9B49FBCCCB82}" srcOrd="1" destOrd="0" presId="urn:microsoft.com/office/officeart/2005/8/layout/hierarchy2#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#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96656-EE90-4A14-A706-82AAC2727A1F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E2CE60-B227-4098-9564-7CE17093D4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357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3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6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9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3500" y="1939954"/>
            <a:ext cx="182880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中物理</a:t>
            </a:r>
          </a:p>
        </p:txBody>
      </p:sp>
      <p:sp>
        <p:nvSpPr>
          <p:cNvPr id="15362" name="Shape 40"/>
          <p:cNvSpPr>
            <a:spLocks noChangeArrowheads="1"/>
          </p:cNvSpPr>
          <p:nvPr/>
        </p:nvSpPr>
        <p:spPr bwMode="auto">
          <a:xfrm>
            <a:off x="4997653" y="2220704"/>
            <a:ext cx="3078162" cy="502702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pPr algn="ctr"/>
            <a:r>
              <a:rPr lang="zh-CN" altLang="en-US" sz="4000" baseline="-250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第十一章  第二节</a:t>
            </a:r>
            <a:endParaRPr lang="zh-CN" altLang="en-US" sz="4000" baseline="-250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363" name="Shape 40"/>
          <p:cNvSpPr>
            <a:spLocks noChangeArrowheads="1"/>
          </p:cNvSpPr>
          <p:nvPr/>
        </p:nvSpPr>
        <p:spPr bwMode="auto">
          <a:xfrm>
            <a:off x="4429124" y="785800"/>
            <a:ext cx="4236720" cy="64633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5400" b="1" baseline="-25000" dirty="0">
                <a:solidFill>
                  <a:schemeClr val="accent3"/>
                </a:solidFill>
                <a:latin typeface="方正姚体" panose="02010601030101010101" charset="-122"/>
                <a:ea typeface="方正姚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教科版物理（初中）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99800" y="1820596"/>
            <a:ext cx="137473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000">
                <a:solidFill>
                  <a:srgbClr val="01457D"/>
                </a:solidFill>
                <a:latin typeface="方正幼线简体" panose="03000509000000000000" charset="-122"/>
                <a:ea typeface="方正幼线简体" panose="03000509000000000000" charset="-122"/>
                <a:cs typeface="方正幼线简体" panose="03000509000000000000" charset="-122"/>
                <a:sym typeface="Arial" panose="020B0604020202020204" pitchFamily="34" charset="0"/>
              </a:rPr>
              <a:t>（八年级）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16" y="540533"/>
            <a:ext cx="3722168" cy="3722168"/>
          </a:xfrm>
          <a:prstGeom prst="rect">
            <a:avLst/>
          </a:prstGeom>
        </p:spPr>
      </p:pic>
      <p:sp>
        <p:nvSpPr>
          <p:cNvPr id="9" name="Shape 40"/>
          <p:cNvSpPr>
            <a:spLocks noChangeArrowheads="1"/>
          </p:cNvSpPr>
          <p:nvPr/>
        </p:nvSpPr>
        <p:spPr bwMode="auto">
          <a:xfrm>
            <a:off x="5999800" y="2931789"/>
            <a:ext cx="1376329" cy="584775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4800" baseline="-25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滑 轮</a:t>
            </a:r>
            <a:endParaRPr lang="zh-CN" altLang="en-US" sz="4800" baseline="-25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7451901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6" y="375577"/>
            <a:ext cx="196024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滑轮组</a:t>
            </a:r>
          </a:p>
        </p:txBody>
      </p:sp>
      <p:sp>
        <p:nvSpPr>
          <p:cNvPr id="226308" name="Text Box 4"/>
          <p:cNvSpPr txBox="1"/>
          <p:nvPr/>
        </p:nvSpPr>
        <p:spPr>
          <a:xfrm>
            <a:off x="2409190" y="1057983"/>
            <a:ext cx="6628130" cy="1757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kumimoji="1" lang="en-US" altLang="zh-CN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1.</a:t>
            </a:r>
            <a:r>
              <a:rPr kumimoji="1" lang="zh-CN" altLang="en-US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使用定滑轮的好处是</a:t>
            </a:r>
            <a:r>
              <a:rPr kumimoji="1" lang="zh-CN" altLang="en-US" sz="2400" u="sng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                      </a:t>
            </a:r>
            <a:r>
              <a:rPr kumimoji="1" lang="zh-CN" altLang="en-US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；</a:t>
            </a:r>
          </a:p>
          <a:p>
            <a:pPr eaLnBrk="1" latinLnBrk="0" hangingPunct="1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2.</a:t>
            </a:r>
            <a:r>
              <a:rPr kumimoji="1" lang="zh-CN" altLang="en-US" sz="24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使用动滑轮的好处是</a:t>
            </a:r>
            <a:r>
              <a:rPr kumimoji="1" lang="zh-CN" altLang="en-US" sz="2400" u="sng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                      </a:t>
            </a:r>
            <a:r>
              <a:rPr kumimoji="1" lang="zh-CN" altLang="en-US" sz="24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；</a:t>
            </a:r>
          </a:p>
          <a:p>
            <a:pPr eaLnBrk="1" latinLnBrk="0" hangingPunct="1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3.</a:t>
            </a:r>
            <a:r>
              <a:rPr kumimoji="1" lang="zh-CN" altLang="en-US" sz="24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如何做到既省力又能改变力的方向呢？</a:t>
            </a:r>
          </a:p>
        </p:txBody>
      </p:sp>
      <p:sp>
        <p:nvSpPr>
          <p:cNvPr id="23" name="AutoShape 12"/>
          <p:cNvSpPr>
            <a:spLocks noChangeArrowheads="1"/>
          </p:cNvSpPr>
          <p:nvPr/>
        </p:nvSpPr>
        <p:spPr bwMode="auto">
          <a:xfrm>
            <a:off x="284481" y="1210123"/>
            <a:ext cx="210629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思考与解答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29605" y="1190390"/>
            <a:ext cx="209931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改变用力方向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11875" y="1706650"/>
            <a:ext cx="149987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省一半力</a:t>
            </a:r>
          </a:p>
        </p:txBody>
      </p:sp>
      <p:sp>
        <p:nvSpPr>
          <p:cNvPr id="7" name="Text Box 4"/>
          <p:cNvSpPr txBox="1"/>
          <p:nvPr/>
        </p:nvSpPr>
        <p:spPr>
          <a:xfrm>
            <a:off x="284481" y="2815557"/>
            <a:ext cx="8753475" cy="12018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kumimoji="1" lang="zh-CN" altLang="en-US" sz="24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把定滑轮和动滑轮按一定方式组合起来就可以达到上述目的，这就是</a:t>
            </a:r>
            <a:r>
              <a:rPr kumimoji="1"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滑轮组</a:t>
            </a:r>
            <a:r>
              <a:rPr kumimoji="1" lang="zh-CN" altLang="en-US" sz="24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852518636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26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226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226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3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6" y="375577"/>
            <a:ext cx="196024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滑轮组</a:t>
            </a:r>
          </a:p>
        </p:txBody>
      </p:sp>
      <p:sp>
        <p:nvSpPr>
          <p:cNvPr id="23" name="AutoShape 12"/>
          <p:cNvSpPr>
            <a:spLocks noChangeArrowheads="1"/>
          </p:cNvSpPr>
          <p:nvPr/>
        </p:nvSpPr>
        <p:spPr bwMode="auto">
          <a:xfrm>
            <a:off x="284480" y="1210123"/>
            <a:ext cx="192913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讨论与思考</a:t>
            </a:r>
          </a:p>
        </p:txBody>
      </p:sp>
      <p:sp>
        <p:nvSpPr>
          <p:cNvPr id="7" name="Text Box 4"/>
          <p:cNvSpPr txBox="1"/>
          <p:nvPr/>
        </p:nvSpPr>
        <p:spPr>
          <a:xfrm>
            <a:off x="2213610" y="1036339"/>
            <a:ext cx="6909435" cy="6467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kumimoji="1" lang="zh-CN" altLang="en-US" sz="24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观察下面两组滑轮组，分析它们各有什么特点。</a:t>
            </a:r>
          </a:p>
        </p:txBody>
      </p:sp>
      <p:pic>
        <p:nvPicPr>
          <p:cNvPr id="9" name="图片 8" descr="TDH80{V489BJQ4RGU1[[AU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860" y="1815503"/>
            <a:ext cx="3638550" cy="2024298"/>
          </a:xfrm>
          <a:prstGeom prst="rect">
            <a:avLst/>
          </a:prstGeom>
        </p:spPr>
      </p:pic>
      <p:pic>
        <p:nvPicPr>
          <p:cNvPr id="10" name="图片 9" descr="$7IH7O6A0ENAKI88L@VOE(U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2651" y="1815503"/>
            <a:ext cx="3590925" cy="2024298"/>
          </a:xfrm>
          <a:prstGeom prst="rect">
            <a:avLst/>
          </a:prstGeom>
        </p:spPr>
      </p:pic>
      <p:sp>
        <p:nvSpPr>
          <p:cNvPr id="11" name="Text Box 4"/>
          <p:cNvSpPr txBox="1"/>
          <p:nvPr/>
        </p:nvSpPr>
        <p:spPr>
          <a:xfrm>
            <a:off x="327026" y="3839801"/>
            <a:ext cx="6909435" cy="12018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kumimoji="1" lang="en-US" altLang="zh-CN" sz="2400" dirty="0">
                <a:solidFill>
                  <a:srgbClr val="2115C5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1.</a:t>
            </a:r>
            <a:r>
              <a:rPr kumimoji="1" lang="zh-CN" altLang="en-US" sz="2400" dirty="0">
                <a:solidFill>
                  <a:srgbClr val="2115C5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左图，不省力，只改变了力的方向；</a:t>
            </a:r>
          </a:p>
          <a:p>
            <a:pPr eaLnBrk="1" latinLnBrk="0" hangingPunct="1">
              <a:lnSpc>
                <a:spcPct val="150000"/>
              </a:lnSpc>
            </a:pPr>
            <a:r>
              <a:rPr kumimoji="1" lang="en-US" altLang="zh-CN" sz="2400" dirty="0">
                <a:solidFill>
                  <a:srgbClr val="2115C5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2.</a:t>
            </a:r>
            <a:r>
              <a:rPr kumimoji="1" lang="zh-CN" altLang="en-US" sz="2400" dirty="0">
                <a:solidFill>
                  <a:srgbClr val="2115C5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右图，省力又改变了力的方向。</a:t>
            </a:r>
          </a:p>
        </p:txBody>
      </p:sp>
    </p:spTree>
    <p:extLst>
      <p:ext uri="{BB962C8B-B14F-4D97-AF65-F5344CB8AC3E}">
        <p14:creationId xmlns:p14="http://schemas.microsoft.com/office/powerpoint/2010/main" val="2604327932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6" y="375577"/>
            <a:ext cx="196024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滑轮组</a:t>
            </a:r>
          </a:p>
        </p:txBody>
      </p:sp>
      <p:pic>
        <p:nvPicPr>
          <p:cNvPr id="24581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2860" y="1001009"/>
            <a:ext cx="4770438" cy="4048597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284480" y="1210123"/>
            <a:ext cx="192913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常见滑轮组</a:t>
            </a: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4368166" y="2521462"/>
            <a:ext cx="410845" cy="1169382"/>
          </a:xfrm>
          <a:prstGeom prst="line">
            <a:avLst/>
          </a:prstGeom>
          <a:noFill/>
          <a:ln w="28575" cap="flat" cmpd="sng">
            <a:solidFill>
              <a:schemeClr val="tx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" name="直接连接符 5"/>
          <p:cNvCxnSpPr/>
          <p:nvPr/>
        </p:nvCxnSpPr>
        <p:spPr>
          <a:xfrm flipV="1">
            <a:off x="5168265" y="1942181"/>
            <a:ext cx="44450" cy="1737204"/>
          </a:xfrm>
          <a:prstGeom prst="line">
            <a:avLst/>
          </a:prstGeom>
          <a:noFill/>
          <a:ln w="28575" cap="flat" cmpd="sng">
            <a:solidFill>
              <a:schemeClr val="tx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" name="直接箭头连接符 6"/>
          <p:cNvCxnSpPr/>
          <p:nvPr/>
        </p:nvCxnSpPr>
        <p:spPr>
          <a:xfrm flipH="1">
            <a:off x="3879215" y="1853061"/>
            <a:ext cx="622300" cy="968862"/>
          </a:xfrm>
          <a:prstGeom prst="straightConnector1">
            <a:avLst/>
          </a:prstGeom>
          <a:noFill/>
          <a:ln w="28575" cap="flat" cmpd="sng">
            <a:solidFill>
              <a:schemeClr val="tx1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" name="直接连接符 8"/>
          <p:cNvCxnSpPr/>
          <p:nvPr/>
        </p:nvCxnSpPr>
        <p:spPr>
          <a:xfrm flipV="1">
            <a:off x="7490461" y="2009021"/>
            <a:ext cx="466725" cy="1091721"/>
          </a:xfrm>
          <a:prstGeom prst="line">
            <a:avLst/>
          </a:prstGeom>
          <a:noFill/>
          <a:ln w="28575" cap="flat" cmpd="sng">
            <a:solidFill>
              <a:schemeClr val="tx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" name="直接连接符 9"/>
          <p:cNvCxnSpPr/>
          <p:nvPr/>
        </p:nvCxnSpPr>
        <p:spPr>
          <a:xfrm flipH="1">
            <a:off x="7124066" y="1919900"/>
            <a:ext cx="55245" cy="1770943"/>
          </a:xfrm>
          <a:prstGeom prst="line">
            <a:avLst/>
          </a:prstGeom>
          <a:noFill/>
          <a:ln w="28575" cap="flat" cmpd="sng">
            <a:solidFill>
              <a:schemeClr val="tx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" name="直接箭头连接符 10"/>
          <p:cNvCxnSpPr/>
          <p:nvPr/>
        </p:nvCxnSpPr>
        <p:spPr>
          <a:xfrm flipV="1">
            <a:off x="7890511" y="2120421"/>
            <a:ext cx="333375" cy="1603524"/>
          </a:xfrm>
          <a:prstGeom prst="straightConnector1">
            <a:avLst/>
          </a:prstGeom>
          <a:noFill/>
          <a:ln w="28575" cap="flat" cmpd="sng">
            <a:solidFill>
              <a:schemeClr val="tx1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文本框 12"/>
          <p:cNvSpPr txBox="1"/>
          <p:nvPr/>
        </p:nvSpPr>
        <p:spPr>
          <a:xfrm>
            <a:off x="107504" y="1640445"/>
            <a:ext cx="3960441" cy="230832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图中是两个滑轮组成的滑轮组的绕法。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左图，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n=2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，拉力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F=1/2G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右图，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n=3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，拉力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F=1/3G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599306" y="4426084"/>
            <a:ext cx="32156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G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212716" y="2795187"/>
            <a:ext cx="690252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n=2</a:t>
            </a:r>
          </a:p>
        </p:txBody>
      </p:sp>
      <p:graphicFrame>
        <p:nvGraphicFramePr>
          <p:cNvPr id="17" name="对象 1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687445" y="2795187"/>
          <a:ext cx="814070" cy="595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r:id="rId5" imgW="469900" imgH="342900" progId="Equation.KSEE3">
                  <p:embed/>
                </p:oleObj>
              </mc:Choice>
              <mc:Fallback>
                <p:oleObj r:id="rId5" imgW="469900" imgH="3429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87445" y="2795187"/>
                        <a:ext cx="814070" cy="595831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7314566" y="4426084"/>
            <a:ext cx="32156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G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084186" y="2692063"/>
            <a:ext cx="690252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n=3</a:t>
            </a:r>
          </a:p>
        </p:txBody>
      </p:sp>
      <p:graphicFrame>
        <p:nvGraphicFramePr>
          <p:cNvPr id="20" name="对象 1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957185" y="1402050"/>
          <a:ext cx="814070" cy="6181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r:id="rId7" imgW="469900" imgH="355600" progId="Equation.KSEE3">
                  <p:embed/>
                </p:oleObj>
              </mc:Choice>
              <mc:Fallback>
                <p:oleObj r:id="rId7" imgW="469900" imgH="3556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957185" y="1402050"/>
                        <a:ext cx="814070" cy="618111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2948079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animBg="1"/>
      <p:bldP spid="15" grpId="0" bldLvl="0" animBg="1"/>
      <p:bldP spid="18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6" y="375577"/>
            <a:ext cx="196024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滑轮组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7025" y="1084082"/>
            <a:ext cx="6466840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所以，使用滑轮组既省力又改变力的方向；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4960" y="1697101"/>
            <a:ext cx="6863415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重物由直接作用在动滑轮上的几段绳子共同承担，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拉力                                （不计摩擦）。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+mn-ea"/>
            </a:endParaRPr>
          </a:p>
        </p:txBody>
      </p:sp>
      <p:graphicFrame>
        <p:nvGraphicFramePr>
          <p:cNvPr id="22" name="对象 2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050926" y="2315849"/>
          <a:ext cx="2722245" cy="735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r:id="rId4" imgW="1320165" imgH="355600" progId="Equation.KSEE3">
                  <p:embed/>
                </p:oleObj>
              </mc:Choice>
              <mc:Fallback>
                <p:oleObj r:id="rId4" imgW="1320165" imgH="3556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50926" y="2315849"/>
                        <a:ext cx="2722245" cy="735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8664" name="Text Box 72"/>
          <p:cNvSpPr txBox="1"/>
          <p:nvPr/>
        </p:nvSpPr>
        <p:spPr>
          <a:xfrm>
            <a:off x="107951" y="2897675"/>
            <a:ext cx="8930005" cy="1757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2115C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结论: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使用滑轮组时,滑轮组用几段绳子吊着物体（与动滑轮相连的绳子段数）,提起物体所用的力就是物重的几分之一；拉绳移动的距离是物体移动距离的几倍。(不计动滑轮、绳重及机械间的摩擦)</a:t>
            </a:r>
          </a:p>
        </p:txBody>
      </p:sp>
    </p:spTree>
    <p:extLst>
      <p:ext uri="{BB962C8B-B14F-4D97-AF65-F5344CB8AC3E}">
        <p14:creationId xmlns:p14="http://schemas.microsoft.com/office/powerpoint/2010/main" val="2935325092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38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animBg="1"/>
      <p:bldP spid="238664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5" y="375577"/>
            <a:ext cx="173863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课堂练习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203326" y="1670365"/>
            <a:ext cx="60388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 pitchFamily="34" charset="0"/>
                <a:sym typeface="Arial" panose="020B0604020202020204"/>
              </a:rPr>
              <a:t>100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327026" y="1001328"/>
            <a:ext cx="8781415" cy="228974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>
            <a:spAutoFit/>
          </a:bodyPr>
          <a:lstStyle/>
          <a:p>
            <a:pPr marR="0" defTabSz="914400" eaLnBrk="1" latinLnBrk="0" hangingPunct="1">
              <a:lnSpc>
                <a:spcPct val="150000"/>
              </a:lnSpc>
              <a:buClrTx/>
              <a:buSzTx/>
              <a:buFontTx/>
              <a:defRPr/>
            </a:pPr>
            <a:r>
              <a:rPr kumimoji="1" lang="en-US" altLang="zh-CN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1" lang="zh-CN" altLang="en-US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如下图</a:t>
            </a:r>
            <a:r>
              <a:rPr kumimoji="1" lang="en-US" altLang="zh-CN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(a)</a:t>
            </a:r>
            <a:r>
              <a:rPr kumimoji="1" lang="zh-CN" altLang="en-US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所示，物体</a:t>
            </a:r>
            <a:r>
              <a:rPr kumimoji="1" lang="en-US" altLang="zh-CN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B</a:t>
            </a:r>
            <a:r>
              <a:rPr kumimoji="1" lang="zh-CN" altLang="en-US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重</a:t>
            </a:r>
            <a:r>
              <a:rPr kumimoji="1" lang="en-US" altLang="zh-CN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100N</a:t>
            </a:r>
            <a:r>
              <a:rPr kumimoji="1" lang="zh-CN" altLang="en-US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，在力</a:t>
            </a:r>
            <a:r>
              <a:rPr kumimoji="1" lang="en-US" altLang="zh-CN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F</a:t>
            </a:r>
            <a:r>
              <a:rPr kumimoji="1" lang="zh-CN" altLang="en-US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作用下匀速上升时，</a:t>
            </a:r>
            <a:r>
              <a:rPr kumimoji="1" lang="en-US" altLang="zh-CN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F</a:t>
            </a:r>
            <a:r>
              <a:rPr kumimoji="1" lang="zh-CN" altLang="en-US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应等于</a:t>
            </a:r>
            <a:r>
              <a:rPr kumimoji="1" lang="zh-CN" altLang="en-US" sz="2400" u="sng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</a:t>
            </a:r>
            <a:r>
              <a:rPr kumimoji="1" lang="en-US" altLang="zh-CN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N</a:t>
            </a:r>
            <a:r>
              <a:rPr kumimoji="1" lang="zh-CN" altLang="en-US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。（不计摩擦）</a:t>
            </a:r>
          </a:p>
          <a:p>
            <a:pPr marR="0" defTabSz="914400" eaLnBrk="1" latinLnBrk="0" hangingPunct="1">
              <a:lnSpc>
                <a:spcPct val="150000"/>
              </a:lnSpc>
              <a:buClrTx/>
              <a:buSzTx/>
              <a:buFontTx/>
              <a:defRPr/>
            </a:pPr>
            <a:r>
              <a:rPr kumimoji="1" lang="en-US" altLang="zh-CN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2.</a:t>
            </a:r>
            <a:r>
              <a:rPr kumimoji="1" lang="zh-CN" altLang="en-US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如上图</a:t>
            </a:r>
            <a:r>
              <a:rPr kumimoji="1" lang="en-US" altLang="zh-CN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(b)</a:t>
            </a:r>
            <a:r>
              <a:rPr kumimoji="1" lang="zh-CN" altLang="en-US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所示，物体</a:t>
            </a:r>
            <a:r>
              <a:rPr kumimoji="1" lang="en-US" altLang="zh-CN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A</a:t>
            </a:r>
            <a:r>
              <a:rPr kumimoji="1" lang="zh-CN" altLang="en-US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重为</a:t>
            </a:r>
            <a:r>
              <a:rPr kumimoji="1" lang="en-US" altLang="zh-CN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100N</a:t>
            </a:r>
            <a:r>
              <a:rPr kumimoji="1" lang="zh-CN" altLang="en-US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，挂重物的钩子承受的拉力是</a:t>
            </a:r>
            <a:r>
              <a:rPr kumimoji="1" lang="zh-CN" altLang="en-US" sz="2400" u="sng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</a:t>
            </a:r>
            <a:r>
              <a:rPr kumimoji="1" lang="en-US" altLang="zh-CN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N</a:t>
            </a:r>
            <a:r>
              <a:rPr kumimoji="1" lang="zh-CN" altLang="en-US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。人匀速拉绳子的力是</a:t>
            </a:r>
            <a:r>
              <a:rPr kumimoji="1" lang="zh-CN" altLang="en-US" sz="2400" u="sng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</a:t>
            </a:r>
            <a:r>
              <a:rPr kumimoji="1" lang="en-US" altLang="zh-CN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N</a:t>
            </a:r>
            <a:r>
              <a:rPr kumimoji="1" lang="zh-CN" altLang="en-US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（不计动滑轮重力和摩擦）。</a:t>
            </a:r>
            <a:endParaRPr kumimoji="1" lang="zh-CN" altLang="en-US" sz="2400" kern="1200" cap="none" spc="0" normalizeH="0" baseline="0" noProof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grpSp>
        <p:nvGrpSpPr>
          <p:cNvPr id="3" name="Group 4"/>
          <p:cNvGrpSpPr/>
          <p:nvPr/>
        </p:nvGrpSpPr>
        <p:grpSpPr>
          <a:xfrm>
            <a:off x="2102803" y="3425393"/>
            <a:ext cx="1712912" cy="1454567"/>
            <a:chOff x="624" y="1104"/>
            <a:chExt cx="1296" cy="1219"/>
          </a:xfrm>
        </p:grpSpPr>
        <p:sp>
          <p:nvSpPr>
            <p:cNvPr id="27652" name="Text Box 5"/>
            <p:cNvSpPr txBox="1"/>
            <p:nvPr/>
          </p:nvSpPr>
          <p:spPr>
            <a:xfrm>
              <a:off x="931" y="2013"/>
              <a:ext cx="605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图</a:t>
              </a:r>
              <a:r>
                <a: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(a)</a:t>
              </a:r>
            </a:p>
          </p:txBody>
        </p:sp>
        <p:grpSp>
          <p:nvGrpSpPr>
            <p:cNvPr id="27653" name="Group 6"/>
            <p:cNvGrpSpPr/>
            <p:nvPr/>
          </p:nvGrpSpPr>
          <p:grpSpPr>
            <a:xfrm>
              <a:off x="624" y="1104"/>
              <a:ext cx="1296" cy="1044"/>
              <a:chOff x="624" y="1104"/>
              <a:chExt cx="1296" cy="1044"/>
            </a:xfrm>
          </p:grpSpPr>
          <p:grpSp>
            <p:nvGrpSpPr>
              <p:cNvPr id="27654" name="Group 7"/>
              <p:cNvGrpSpPr/>
              <p:nvPr/>
            </p:nvGrpSpPr>
            <p:grpSpPr>
              <a:xfrm>
                <a:off x="714" y="1508"/>
                <a:ext cx="117" cy="640"/>
                <a:chOff x="4752" y="939"/>
                <a:chExt cx="192" cy="558"/>
              </a:xfrm>
            </p:grpSpPr>
            <p:sp>
              <p:nvSpPr>
                <p:cNvPr id="27655" name="Rectangle 8"/>
                <p:cNvSpPr/>
                <p:nvPr/>
              </p:nvSpPr>
              <p:spPr>
                <a:xfrm>
                  <a:off x="4752" y="1305"/>
                  <a:ext cx="192" cy="192"/>
                </a:xfrm>
                <a:prstGeom prst="rect">
                  <a:avLst/>
                </a:prstGeom>
                <a:solidFill>
                  <a:schemeClr val="tx1"/>
                </a:solidFill>
                <a:ln w="19050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7656" name="Line 9"/>
                <p:cNvSpPr/>
                <p:nvPr/>
              </p:nvSpPr>
              <p:spPr>
                <a:xfrm>
                  <a:off x="4848" y="939"/>
                  <a:ext cx="0" cy="384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7657" name="Group 10"/>
              <p:cNvGrpSpPr/>
              <p:nvPr/>
            </p:nvGrpSpPr>
            <p:grpSpPr>
              <a:xfrm>
                <a:off x="692" y="1104"/>
                <a:ext cx="478" cy="698"/>
                <a:chOff x="4875" y="288"/>
                <a:chExt cx="672" cy="995"/>
              </a:xfrm>
            </p:grpSpPr>
            <p:grpSp>
              <p:nvGrpSpPr>
                <p:cNvPr id="27658" name="Group 11"/>
                <p:cNvGrpSpPr/>
                <p:nvPr/>
              </p:nvGrpSpPr>
              <p:grpSpPr>
                <a:xfrm>
                  <a:off x="4875" y="288"/>
                  <a:ext cx="672" cy="792"/>
                  <a:chOff x="4875" y="288"/>
                  <a:chExt cx="672" cy="792"/>
                </a:xfrm>
              </p:grpSpPr>
              <p:grpSp>
                <p:nvGrpSpPr>
                  <p:cNvPr id="27659" name="Group 12"/>
                  <p:cNvGrpSpPr/>
                  <p:nvPr/>
                </p:nvGrpSpPr>
                <p:grpSpPr>
                  <a:xfrm>
                    <a:off x="4875" y="288"/>
                    <a:ext cx="672" cy="684"/>
                    <a:chOff x="219" y="3024"/>
                    <a:chExt cx="672" cy="684"/>
                  </a:xfrm>
                </p:grpSpPr>
                <p:grpSp>
                  <p:nvGrpSpPr>
                    <p:cNvPr id="27660" name="Group 13"/>
                    <p:cNvGrpSpPr/>
                    <p:nvPr/>
                  </p:nvGrpSpPr>
                  <p:grpSpPr>
                    <a:xfrm>
                      <a:off x="219" y="3024"/>
                      <a:ext cx="672" cy="96"/>
                      <a:chOff x="288" y="288"/>
                      <a:chExt cx="672" cy="96"/>
                    </a:xfrm>
                  </p:grpSpPr>
                  <p:sp>
                    <p:nvSpPr>
                      <p:cNvPr id="27661" name="Line 14"/>
                      <p:cNvSpPr/>
                      <p:nvPr/>
                    </p:nvSpPr>
                    <p:spPr>
                      <a:xfrm>
                        <a:off x="288" y="384"/>
                        <a:ext cx="624" cy="0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7662" name="Line 15"/>
                      <p:cNvSpPr/>
                      <p:nvPr/>
                    </p:nvSpPr>
                    <p:spPr>
                      <a:xfrm flipH="1">
                        <a:off x="288" y="288"/>
                        <a:ext cx="96" cy="9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7663" name="Line 16"/>
                      <p:cNvSpPr/>
                      <p:nvPr/>
                    </p:nvSpPr>
                    <p:spPr>
                      <a:xfrm flipH="1">
                        <a:off x="345" y="288"/>
                        <a:ext cx="96" cy="9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7664" name="Line 17"/>
                      <p:cNvSpPr/>
                      <p:nvPr/>
                    </p:nvSpPr>
                    <p:spPr>
                      <a:xfrm flipH="1">
                        <a:off x="423" y="288"/>
                        <a:ext cx="96" cy="9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7665" name="Line 18"/>
                      <p:cNvSpPr/>
                      <p:nvPr/>
                    </p:nvSpPr>
                    <p:spPr>
                      <a:xfrm flipH="1">
                        <a:off x="480" y="288"/>
                        <a:ext cx="96" cy="9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7666" name="Line 19"/>
                      <p:cNvSpPr/>
                      <p:nvPr/>
                    </p:nvSpPr>
                    <p:spPr>
                      <a:xfrm flipH="1">
                        <a:off x="540" y="288"/>
                        <a:ext cx="96" cy="9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7667" name="Line 20"/>
                      <p:cNvSpPr/>
                      <p:nvPr/>
                    </p:nvSpPr>
                    <p:spPr>
                      <a:xfrm flipH="1">
                        <a:off x="609" y="288"/>
                        <a:ext cx="96" cy="9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7668" name="Line 21"/>
                      <p:cNvSpPr/>
                      <p:nvPr/>
                    </p:nvSpPr>
                    <p:spPr>
                      <a:xfrm flipH="1">
                        <a:off x="675" y="288"/>
                        <a:ext cx="96" cy="9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7669" name="Line 22"/>
                      <p:cNvSpPr/>
                      <p:nvPr/>
                    </p:nvSpPr>
                    <p:spPr>
                      <a:xfrm flipH="1">
                        <a:off x="738" y="288"/>
                        <a:ext cx="96" cy="9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7670" name="Line 23"/>
                      <p:cNvSpPr/>
                      <p:nvPr/>
                    </p:nvSpPr>
                    <p:spPr>
                      <a:xfrm flipH="1">
                        <a:off x="807" y="288"/>
                        <a:ext cx="96" cy="9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7671" name="Line 24"/>
                      <p:cNvSpPr/>
                      <p:nvPr/>
                    </p:nvSpPr>
                    <p:spPr>
                      <a:xfrm flipH="1">
                        <a:off x="864" y="288"/>
                        <a:ext cx="96" cy="9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</p:sp>
                </p:grpSp>
                <p:sp>
                  <p:nvSpPr>
                    <p:cNvPr id="27672" name="Line 25"/>
                    <p:cNvSpPr/>
                    <p:nvPr/>
                  </p:nvSpPr>
                  <p:spPr>
                    <a:xfrm>
                      <a:off x="525" y="3120"/>
                      <a:ext cx="0" cy="288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7673" name="Line 26"/>
                    <p:cNvSpPr/>
                    <p:nvPr/>
                  </p:nvSpPr>
                  <p:spPr>
                    <a:xfrm>
                      <a:off x="522" y="3372"/>
                      <a:ext cx="0" cy="336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sp>
              </p:grpSp>
              <p:grpSp>
                <p:nvGrpSpPr>
                  <p:cNvPr id="27674" name="Group 27"/>
                  <p:cNvGrpSpPr/>
                  <p:nvPr/>
                </p:nvGrpSpPr>
                <p:grpSpPr>
                  <a:xfrm>
                    <a:off x="4992" y="672"/>
                    <a:ext cx="408" cy="408"/>
                    <a:chOff x="4848" y="615"/>
                    <a:chExt cx="680" cy="681"/>
                  </a:xfrm>
                </p:grpSpPr>
                <p:grpSp>
                  <p:nvGrpSpPr>
                    <p:cNvPr id="27675" name="Group 28"/>
                    <p:cNvGrpSpPr/>
                    <p:nvPr/>
                  </p:nvGrpSpPr>
                  <p:grpSpPr>
                    <a:xfrm>
                      <a:off x="4848" y="615"/>
                      <a:ext cx="680" cy="680"/>
                      <a:chOff x="192" y="3351"/>
                      <a:chExt cx="680" cy="680"/>
                    </a:xfrm>
                  </p:grpSpPr>
                  <p:sp>
                    <p:nvSpPr>
                      <p:cNvPr id="27676" name="Oval 29"/>
                      <p:cNvSpPr/>
                      <p:nvPr/>
                    </p:nvSpPr>
                    <p:spPr>
                      <a:xfrm>
                        <a:off x="192" y="3351"/>
                        <a:ext cx="680" cy="680"/>
                      </a:xfrm>
                      <a:prstGeom prst="ellipse">
                        <a:avLst/>
                      </a:prstGeom>
                      <a:solidFill>
                        <a:schemeClr val="accent1"/>
                      </a:solidFill>
                      <a:ln w="3810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7677" name="Oval 30"/>
                      <p:cNvSpPr/>
                      <p:nvPr/>
                    </p:nvSpPr>
                    <p:spPr>
                      <a:xfrm>
                        <a:off x="240" y="3408"/>
                        <a:ext cx="576" cy="576"/>
                      </a:xfrm>
                      <a:prstGeom prst="ellipse">
                        <a:avLst/>
                      </a:prstGeom>
                      <a:solidFill>
                        <a:schemeClr val="accent1"/>
                      </a:solidFill>
                      <a:ln w="3810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  <a:ea typeface="宋体" panose="02010600030101010101" pitchFamily="2" charset="-122"/>
                        </a:endParaRPr>
                      </a:p>
                    </p:txBody>
                  </p:sp>
                </p:grpSp>
                <p:sp>
                  <p:nvSpPr>
                    <p:cNvPr id="27678" name="Oval 31"/>
                    <p:cNvSpPr/>
                    <p:nvPr/>
                  </p:nvSpPr>
                  <p:spPr>
                    <a:xfrm>
                      <a:off x="5085" y="858"/>
                      <a:ext cx="192" cy="192"/>
                    </a:xfrm>
                    <a:prstGeom prst="ellipse">
                      <a:avLst/>
                    </a:prstGeom>
                    <a:solidFill>
                      <a:schemeClr val="tx2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endParaRPr lang="zh-CN" altLang="en-US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79" name="AutoShape 32"/>
                    <p:cNvSpPr/>
                    <p:nvPr/>
                  </p:nvSpPr>
                  <p:spPr>
                    <a:xfrm>
                      <a:off x="5127" y="624"/>
                      <a:ext cx="96" cy="672"/>
                    </a:xfrm>
                    <a:prstGeom prst="diamond">
                      <a:avLst/>
                    </a:prstGeom>
                    <a:solidFill>
                      <a:srgbClr val="6633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endParaRPr lang="zh-CN" altLang="en-US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</p:grpSp>
            </p:grpSp>
            <p:grpSp>
              <p:nvGrpSpPr>
                <p:cNvPr id="27680" name="Group 33"/>
                <p:cNvGrpSpPr/>
                <p:nvPr/>
              </p:nvGrpSpPr>
              <p:grpSpPr>
                <a:xfrm>
                  <a:off x="5145" y="1056"/>
                  <a:ext cx="102" cy="227"/>
                  <a:chOff x="1015" y="3264"/>
                  <a:chExt cx="148" cy="320"/>
                </a:xfrm>
              </p:grpSpPr>
              <p:sp>
                <p:nvSpPr>
                  <p:cNvPr id="27681" name="Oval 34"/>
                  <p:cNvSpPr/>
                  <p:nvPr/>
                </p:nvSpPr>
                <p:spPr>
                  <a:xfrm>
                    <a:off x="1056" y="3264"/>
                    <a:ext cx="48" cy="48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682" name="Freeform 35"/>
                  <p:cNvSpPr/>
                  <p:nvPr/>
                </p:nvSpPr>
                <p:spPr>
                  <a:xfrm>
                    <a:off x="1015" y="3310"/>
                    <a:ext cx="148" cy="274"/>
                  </a:xfrm>
                  <a:custGeom>
                    <a:avLst/>
                    <a:gdLst/>
                    <a:ahLst/>
                    <a:cxnLst>
                      <a:cxn ang="0">
                        <a:pos x="64" y="0"/>
                      </a:cxn>
                      <a:cxn ang="0">
                        <a:pos x="100" y="119"/>
                      </a:cxn>
                      <a:cxn ang="0">
                        <a:pos x="73" y="274"/>
                      </a:cxn>
                      <a:cxn ang="0">
                        <a:pos x="0" y="210"/>
                      </a:cxn>
                    </a:cxnLst>
                    <a:rect l="0" t="0" r="0" b="0"/>
                    <a:pathLst>
                      <a:path w="148" h="274">
                        <a:moveTo>
                          <a:pt x="64" y="0"/>
                        </a:moveTo>
                        <a:cubicBezTo>
                          <a:pt x="55" y="62"/>
                          <a:pt x="31" y="100"/>
                          <a:pt x="100" y="119"/>
                        </a:cubicBezTo>
                        <a:cubicBezTo>
                          <a:pt x="148" y="164"/>
                          <a:pt x="138" y="252"/>
                          <a:pt x="73" y="274"/>
                        </a:cubicBezTo>
                        <a:cubicBezTo>
                          <a:pt x="39" y="263"/>
                          <a:pt x="16" y="243"/>
                          <a:pt x="0" y="210"/>
                        </a:cubicBezTo>
                      </a:path>
                    </a:pathLst>
                  </a:custGeom>
                  <a:noFill/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7683" name="Line 36"/>
              <p:cNvSpPr/>
              <p:nvPr/>
            </p:nvSpPr>
            <p:spPr>
              <a:xfrm>
                <a:off x="995" y="1388"/>
                <a:ext cx="682" cy="337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27684" name="Text Box 37"/>
              <p:cNvSpPr txBox="1"/>
              <p:nvPr/>
            </p:nvSpPr>
            <p:spPr>
              <a:xfrm>
                <a:off x="1647" y="1610"/>
                <a:ext cx="273" cy="3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>
                    <a:latin typeface="Times New Roman" panose="02020603050405020304" pitchFamily="18" charset="0"/>
                    <a:ea typeface="宋体" panose="02010600030101010101" pitchFamily="2" charset="-122"/>
                  </a:rPr>
                  <a:t>F</a:t>
                </a:r>
              </a:p>
            </p:txBody>
          </p:sp>
          <p:sp>
            <p:nvSpPr>
              <p:cNvPr id="27685" name="Line 38"/>
              <p:cNvSpPr/>
              <p:nvPr/>
            </p:nvSpPr>
            <p:spPr>
              <a:xfrm flipV="1">
                <a:off x="624" y="1845"/>
                <a:ext cx="0" cy="30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</p:grpSp>
      <p:grpSp>
        <p:nvGrpSpPr>
          <p:cNvPr id="6" name="Group 40"/>
          <p:cNvGrpSpPr/>
          <p:nvPr/>
        </p:nvGrpSpPr>
        <p:grpSpPr>
          <a:xfrm>
            <a:off x="4981893" y="3296806"/>
            <a:ext cx="2044700" cy="1753755"/>
            <a:chOff x="2151" y="1104"/>
            <a:chExt cx="1929" cy="2003"/>
          </a:xfrm>
        </p:grpSpPr>
        <p:sp>
          <p:nvSpPr>
            <p:cNvPr id="27688" name="Line 41"/>
            <p:cNvSpPr/>
            <p:nvPr/>
          </p:nvSpPr>
          <p:spPr>
            <a:xfrm>
              <a:off x="2208" y="2514"/>
              <a:ext cx="187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27689" name="Group 42"/>
            <p:cNvGrpSpPr/>
            <p:nvPr/>
          </p:nvGrpSpPr>
          <p:grpSpPr>
            <a:xfrm>
              <a:off x="2151" y="1104"/>
              <a:ext cx="1906" cy="2003"/>
              <a:chOff x="2151" y="1104"/>
              <a:chExt cx="1906" cy="2003"/>
            </a:xfrm>
          </p:grpSpPr>
          <p:grpSp>
            <p:nvGrpSpPr>
              <p:cNvPr id="27690" name="Group 43"/>
              <p:cNvGrpSpPr/>
              <p:nvPr/>
            </p:nvGrpSpPr>
            <p:grpSpPr>
              <a:xfrm>
                <a:off x="2592" y="1104"/>
                <a:ext cx="1050" cy="2003"/>
                <a:chOff x="2592" y="1104"/>
                <a:chExt cx="1050" cy="2003"/>
              </a:xfrm>
            </p:grpSpPr>
            <p:grpSp>
              <p:nvGrpSpPr>
                <p:cNvPr id="27691" name="Group 44"/>
                <p:cNvGrpSpPr/>
                <p:nvPr/>
              </p:nvGrpSpPr>
              <p:grpSpPr>
                <a:xfrm>
                  <a:off x="2592" y="1104"/>
                  <a:ext cx="537" cy="1296"/>
                  <a:chOff x="2496" y="1392"/>
                  <a:chExt cx="537" cy="1296"/>
                </a:xfrm>
              </p:grpSpPr>
              <p:grpSp>
                <p:nvGrpSpPr>
                  <p:cNvPr id="27692" name="Group 45"/>
                  <p:cNvGrpSpPr/>
                  <p:nvPr/>
                </p:nvGrpSpPr>
                <p:grpSpPr>
                  <a:xfrm>
                    <a:off x="2795" y="1531"/>
                    <a:ext cx="235" cy="460"/>
                    <a:chOff x="5232" y="2745"/>
                    <a:chExt cx="340" cy="794"/>
                  </a:xfrm>
                </p:grpSpPr>
                <p:grpSp>
                  <p:nvGrpSpPr>
                    <p:cNvPr id="27693" name="Group 46"/>
                    <p:cNvGrpSpPr/>
                    <p:nvPr/>
                  </p:nvGrpSpPr>
                  <p:grpSpPr>
                    <a:xfrm>
                      <a:off x="5232" y="2976"/>
                      <a:ext cx="340" cy="340"/>
                      <a:chOff x="4896" y="2775"/>
                      <a:chExt cx="680" cy="681"/>
                    </a:xfrm>
                  </p:grpSpPr>
                  <p:grpSp>
                    <p:nvGrpSpPr>
                      <p:cNvPr id="27694" name="Group 47"/>
                      <p:cNvGrpSpPr/>
                      <p:nvPr/>
                    </p:nvGrpSpPr>
                    <p:grpSpPr>
                      <a:xfrm>
                        <a:off x="4896" y="2775"/>
                        <a:ext cx="680" cy="680"/>
                        <a:chOff x="192" y="3351"/>
                        <a:chExt cx="680" cy="680"/>
                      </a:xfrm>
                    </p:grpSpPr>
                    <p:sp>
                      <p:nvSpPr>
                        <p:cNvPr id="27695" name="Oval 48"/>
                        <p:cNvSpPr/>
                        <p:nvPr/>
                      </p:nvSpPr>
                      <p:spPr>
                        <a:xfrm>
                          <a:off x="192" y="3351"/>
                          <a:ext cx="680" cy="680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 wrap="none" anchor="ctr"/>
                        <a:lstStyle/>
                        <a:p>
                          <a:endParaRPr lang="zh-CN" altLang="en-US" dirty="0">
                            <a:latin typeface="Arial" panose="020B0604020202020204" pitchFamily="34" charset="0"/>
                            <a:ea typeface="宋体" panose="02010600030101010101" pitchFamily="2" charset="-122"/>
                          </a:endParaRPr>
                        </a:p>
                      </p:txBody>
                    </p:sp>
                    <p:sp>
                      <p:nvSpPr>
                        <p:cNvPr id="27696" name="Oval 49"/>
                        <p:cNvSpPr/>
                        <p:nvPr/>
                      </p:nvSpPr>
                      <p:spPr>
                        <a:xfrm>
                          <a:off x="240" y="3408"/>
                          <a:ext cx="576" cy="576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 wrap="none" anchor="ctr"/>
                        <a:lstStyle/>
                        <a:p>
                          <a:endParaRPr lang="zh-CN" altLang="en-US" dirty="0">
                            <a:latin typeface="Arial" panose="020B0604020202020204" pitchFamily="34" charset="0"/>
                            <a:ea typeface="宋体" panose="02010600030101010101" pitchFamily="2" charset="-122"/>
                          </a:endParaRPr>
                        </a:p>
                      </p:txBody>
                    </p:sp>
                  </p:grpSp>
                  <p:sp>
                    <p:nvSpPr>
                      <p:cNvPr id="27697" name="Oval 50"/>
                      <p:cNvSpPr/>
                      <p:nvPr/>
                    </p:nvSpPr>
                    <p:spPr>
                      <a:xfrm>
                        <a:off x="5133" y="3018"/>
                        <a:ext cx="192" cy="192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7698" name="AutoShape 51"/>
                      <p:cNvSpPr/>
                      <p:nvPr/>
                    </p:nvSpPr>
                    <p:spPr>
                      <a:xfrm>
                        <a:off x="5175" y="2784"/>
                        <a:ext cx="96" cy="672"/>
                      </a:xfrm>
                      <a:prstGeom prst="diamond">
                        <a:avLst/>
                      </a:prstGeom>
                      <a:solidFill>
                        <a:srgbClr val="663300"/>
                      </a:solidFill>
                      <a:ln w="9525" cap="flat" cmpd="sng">
                        <a:solidFill>
                          <a:schemeClr val="tx1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  <a:ea typeface="宋体" panose="02010600030101010101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27699" name="Group 52"/>
                    <p:cNvGrpSpPr/>
                    <p:nvPr/>
                  </p:nvGrpSpPr>
                  <p:grpSpPr>
                    <a:xfrm>
                      <a:off x="5346" y="3312"/>
                      <a:ext cx="102" cy="227"/>
                      <a:chOff x="1015" y="3264"/>
                      <a:chExt cx="148" cy="320"/>
                    </a:xfrm>
                  </p:grpSpPr>
                  <p:sp>
                    <p:nvSpPr>
                      <p:cNvPr id="27700" name="Oval 53"/>
                      <p:cNvSpPr/>
                      <p:nvPr/>
                    </p:nvSpPr>
                    <p:spPr>
                      <a:xfrm>
                        <a:off x="1056" y="3264"/>
                        <a:ext cx="48" cy="48"/>
                      </a:xfrm>
                      <a:prstGeom prst="ellipse">
                        <a:avLst/>
                      </a:prstGeom>
                      <a:solidFill>
                        <a:schemeClr val="accent1"/>
                      </a:solidFill>
                      <a:ln w="3810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7701" name="Freeform 54"/>
                      <p:cNvSpPr/>
                      <p:nvPr/>
                    </p:nvSpPr>
                    <p:spPr>
                      <a:xfrm>
                        <a:off x="1015" y="3310"/>
                        <a:ext cx="148" cy="27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4" y="0"/>
                          </a:cxn>
                          <a:cxn ang="0">
                            <a:pos x="100" y="119"/>
                          </a:cxn>
                          <a:cxn ang="0">
                            <a:pos x="73" y="274"/>
                          </a:cxn>
                          <a:cxn ang="0">
                            <a:pos x="0" y="210"/>
                          </a:cxn>
                        </a:cxnLst>
                        <a:rect l="0" t="0" r="0" b="0"/>
                        <a:pathLst>
                          <a:path w="148" h="274">
                            <a:moveTo>
                              <a:pt x="64" y="0"/>
                            </a:moveTo>
                            <a:cubicBezTo>
                              <a:pt x="55" y="62"/>
                              <a:pt x="31" y="100"/>
                              <a:pt x="100" y="119"/>
                            </a:cubicBezTo>
                            <a:cubicBezTo>
                              <a:pt x="148" y="164"/>
                              <a:pt x="138" y="252"/>
                              <a:pt x="73" y="274"/>
                            </a:cubicBezTo>
                            <a:cubicBezTo>
                              <a:pt x="39" y="263"/>
                              <a:pt x="16" y="243"/>
                              <a:pt x="0" y="210"/>
                            </a:cubicBezTo>
                          </a:path>
                        </a:pathLst>
                      </a:custGeom>
                      <a:noFill/>
                      <a:ln w="3810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7702" name="Group 55"/>
                    <p:cNvGrpSpPr/>
                    <p:nvPr/>
                  </p:nvGrpSpPr>
                  <p:grpSpPr>
                    <a:xfrm flipH="1" flipV="1">
                      <a:off x="5337" y="2745"/>
                      <a:ext cx="102" cy="227"/>
                      <a:chOff x="1015" y="3264"/>
                      <a:chExt cx="148" cy="320"/>
                    </a:xfrm>
                  </p:grpSpPr>
                  <p:sp>
                    <p:nvSpPr>
                      <p:cNvPr id="27703" name="Oval 56"/>
                      <p:cNvSpPr/>
                      <p:nvPr/>
                    </p:nvSpPr>
                    <p:spPr>
                      <a:xfrm>
                        <a:off x="1056" y="3264"/>
                        <a:ext cx="48" cy="48"/>
                      </a:xfrm>
                      <a:prstGeom prst="ellipse">
                        <a:avLst/>
                      </a:prstGeom>
                      <a:solidFill>
                        <a:schemeClr val="accent1"/>
                      </a:solidFill>
                      <a:ln w="3810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rot="10800000" wrap="none" anchor="ctr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7704" name="Freeform 57"/>
                      <p:cNvSpPr/>
                      <p:nvPr/>
                    </p:nvSpPr>
                    <p:spPr>
                      <a:xfrm>
                        <a:off x="1015" y="3310"/>
                        <a:ext cx="148" cy="27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4" y="0"/>
                          </a:cxn>
                          <a:cxn ang="0">
                            <a:pos x="100" y="119"/>
                          </a:cxn>
                          <a:cxn ang="0">
                            <a:pos x="73" y="274"/>
                          </a:cxn>
                          <a:cxn ang="0">
                            <a:pos x="0" y="210"/>
                          </a:cxn>
                        </a:cxnLst>
                        <a:rect l="0" t="0" r="0" b="0"/>
                        <a:pathLst>
                          <a:path w="148" h="274">
                            <a:moveTo>
                              <a:pt x="64" y="0"/>
                            </a:moveTo>
                            <a:cubicBezTo>
                              <a:pt x="55" y="62"/>
                              <a:pt x="31" y="100"/>
                              <a:pt x="100" y="119"/>
                            </a:cubicBezTo>
                            <a:cubicBezTo>
                              <a:pt x="148" y="164"/>
                              <a:pt x="138" y="252"/>
                              <a:pt x="73" y="274"/>
                            </a:cubicBezTo>
                            <a:cubicBezTo>
                              <a:pt x="39" y="263"/>
                              <a:pt x="16" y="243"/>
                              <a:pt x="0" y="210"/>
                            </a:cubicBezTo>
                          </a:path>
                        </a:pathLst>
                      </a:custGeom>
                      <a:noFill/>
                      <a:ln w="3810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7705" name="Group 58"/>
                  <p:cNvGrpSpPr/>
                  <p:nvPr/>
                </p:nvGrpSpPr>
                <p:grpSpPr>
                  <a:xfrm>
                    <a:off x="2496" y="1392"/>
                    <a:ext cx="537" cy="1296"/>
                    <a:chOff x="2496" y="1392"/>
                    <a:chExt cx="537" cy="1296"/>
                  </a:xfrm>
                </p:grpSpPr>
                <p:sp>
                  <p:nvSpPr>
                    <p:cNvPr id="27706" name="Line 59"/>
                    <p:cNvSpPr/>
                    <p:nvPr/>
                  </p:nvSpPr>
                  <p:spPr>
                    <a:xfrm>
                      <a:off x="2674" y="2493"/>
                      <a:ext cx="0" cy="56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sp>
                <p:grpSp>
                  <p:nvGrpSpPr>
                    <p:cNvPr id="27707" name="Group 60"/>
                    <p:cNvGrpSpPr/>
                    <p:nvPr/>
                  </p:nvGrpSpPr>
                  <p:grpSpPr>
                    <a:xfrm>
                      <a:off x="2562" y="2031"/>
                      <a:ext cx="235" cy="460"/>
                      <a:chOff x="5232" y="2745"/>
                      <a:chExt cx="340" cy="794"/>
                    </a:xfrm>
                  </p:grpSpPr>
                  <p:grpSp>
                    <p:nvGrpSpPr>
                      <p:cNvPr id="27708" name="Group 61"/>
                      <p:cNvGrpSpPr/>
                      <p:nvPr/>
                    </p:nvGrpSpPr>
                    <p:grpSpPr>
                      <a:xfrm>
                        <a:off x="5232" y="2976"/>
                        <a:ext cx="340" cy="340"/>
                        <a:chOff x="4896" y="2775"/>
                        <a:chExt cx="680" cy="681"/>
                      </a:xfrm>
                    </p:grpSpPr>
                    <p:grpSp>
                      <p:nvGrpSpPr>
                        <p:cNvPr id="27709" name="Group 62"/>
                        <p:cNvGrpSpPr/>
                        <p:nvPr/>
                      </p:nvGrpSpPr>
                      <p:grpSpPr>
                        <a:xfrm>
                          <a:off x="4896" y="2775"/>
                          <a:ext cx="680" cy="680"/>
                          <a:chOff x="192" y="3351"/>
                          <a:chExt cx="680" cy="680"/>
                        </a:xfrm>
                      </p:grpSpPr>
                      <p:sp>
                        <p:nvSpPr>
                          <p:cNvPr id="27710" name="Oval 63"/>
                          <p:cNvSpPr/>
                          <p:nvPr/>
                        </p:nvSpPr>
                        <p:spPr>
                          <a:xfrm>
                            <a:off x="192" y="3351"/>
                            <a:ext cx="680" cy="680"/>
                          </a:xfrm>
                          <a:prstGeom prst="ellipse">
                            <a:avLst/>
                          </a:prstGeom>
                          <a:solidFill>
                            <a:schemeClr val="accent1"/>
                          </a:solidFill>
                          <a:ln w="38100" cap="flat" cmpd="sng">
                            <a:solidFill>
                              <a:schemeClr val="tx1"/>
                            </a:solidFill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</p:spPr>
                        <p:txBody>
                          <a:bodyPr wrap="none" anchor="ctr"/>
                          <a:lstStyle/>
                          <a:p>
                            <a:endParaRPr lang="zh-CN" altLang="en-US" dirty="0">
                              <a:latin typeface="Arial" panose="020B0604020202020204" pitchFamily="34" charset="0"/>
                              <a:ea typeface="宋体" panose="02010600030101010101" pitchFamily="2" charset="-122"/>
                            </a:endParaRPr>
                          </a:p>
                        </p:txBody>
                      </p:sp>
                      <p:sp>
                        <p:nvSpPr>
                          <p:cNvPr id="27711" name="Oval 64"/>
                          <p:cNvSpPr/>
                          <p:nvPr/>
                        </p:nvSpPr>
                        <p:spPr>
                          <a:xfrm>
                            <a:off x="240" y="3408"/>
                            <a:ext cx="576" cy="576"/>
                          </a:xfrm>
                          <a:prstGeom prst="ellipse">
                            <a:avLst/>
                          </a:prstGeom>
                          <a:solidFill>
                            <a:schemeClr val="accent1"/>
                          </a:solidFill>
                          <a:ln w="38100" cap="flat" cmpd="sng">
                            <a:solidFill>
                              <a:schemeClr val="tx1"/>
                            </a:solidFill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</p:spPr>
                        <p:txBody>
                          <a:bodyPr wrap="none" anchor="ctr"/>
                          <a:lstStyle/>
                          <a:p>
                            <a:endParaRPr lang="zh-CN" altLang="en-US" dirty="0">
                              <a:latin typeface="Arial" panose="020B0604020202020204" pitchFamily="34" charset="0"/>
                              <a:ea typeface="宋体" panose="02010600030101010101" pitchFamily="2" charset="-122"/>
                            </a:endParaRPr>
                          </a:p>
                        </p:txBody>
                      </p:sp>
                    </p:grpSp>
                    <p:sp>
                      <p:nvSpPr>
                        <p:cNvPr id="27712" name="Oval 65"/>
                        <p:cNvSpPr/>
                        <p:nvPr/>
                      </p:nvSpPr>
                      <p:spPr>
                        <a:xfrm>
                          <a:off x="5133" y="3018"/>
                          <a:ext cx="192" cy="192"/>
                        </a:xfrm>
                        <a:prstGeom prst="ellipse">
                          <a:avLst/>
                        </a:prstGeom>
                        <a:solidFill>
                          <a:schemeClr val="tx2"/>
                        </a:solidFill>
                        <a:ln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 wrap="none" anchor="ctr"/>
                        <a:lstStyle/>
                        <a:p>
                          <a:endParaRPr lang="zh-CN" altLang="en-US" dirty="0">
                            <a:latin typeface="Arial" panose="020B0604020202020204" pitchFamily="34" charset="0"/>
                            <a:ea typeface="宋体" panose="02010600030101010101" pitchFamily="2" charset="-122"/>
                          </a:endParaRPr>
                        </a:p>
                      </p:txBody>
                    </p:sp>
                    <p:sp>
                      <p:nvSpPr>
                        <p:cNvPr id="27713" name="AutoShape 66"/>
                        <p:cNvSpPr/>
                        <p:nvPr/>
                      </p:nvSpPr>
                      <p:spPr>
                        <a:xfrm>
                          <a:off x="5175" y="2784"/>
                          <a:ext cx="96" cy="672"/>
                        </a:xfrm>
                        <a:prstGeom prst="diamond">
                          <a:avLst/>
                        </a:prstGeom>
                        <a:solidFill>
                          <a:srgbClr val="663300"/>
                        </a:solidFill>
                        <a:ln w="9525" cap="flat" cmpd="sng">
                          <a:solidFill>
                            <a:schemeClr val="tx1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  <p:txBody>
                        <a:bodyPr wrap="none" anchor="ctr"/>
                        <a:lstStyle/>
                        <a:p>
                          <a:endParaRPr lang="zh-CN" altLang="en-US" dirty="0">
                            <a:latin typeface="Arial" panose="020B0604020202020204" pitchFamily="34" charset="0"/>
                            <a:ea typeface="宋体" panose="02010600030101010101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27714" name="Group 67"/>
                      <p:cNvGrpSpPr/>
                      <p:nvPr/>
                    </p:nvGrpSpPr>
                    <p:grpSpPr>
                      <a:xfrm>
                        <a:off x="5346" y="3312"/>
                        <a:ext cx="102" cy="227"/>
                        <a:chOff x="1015" y="3264"/>
                        <a:chExt cx="148" cy="320"/>
                      </a:xfrm>
                    </p:grpSpPr>
                    <p:sp>
                      <p:nvSpPr>
                        <p:cNvPr id="27715" name="Oval 68"/>
                        <p:cNvSpPr/>
                        <p:nvPr/>
                      </p:nvSpPr>
                      <p:spPr>
                        <a:xfrm>
                          <a:off x="1056" y="3264"/>
                          <a:ext cx="48" cy="48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 wrap="none" anchor="ctr"/>
                        <a:lstStyle/>
                        <a:p>
                          <a:endParaRPr lang="zh-CN" altLang="en-US" dirty="0">
                            <a:latin typeface="Arial" panose="020B0604020202020204" pitchFamily="34" charset="0"/>
                            <a:ea typeface="宋体" panose="02010600030101010101" pitchFamily="2" charset="-122"/>
                          </a:endParaRPr>
                        </a:p>
                      </p:txBody>
                    </p:sp>
                    <p:sp>
                      <p:nvSpPr>
                        <p:cNvPr id="27716" name="Freeform 69"/>
                        <p:cNvSpPr/>
                        <p:nvPr/>
                      </p:nvSpPr>
                      <p:spPr>
                        <a:xfrm>
                          <a:off x="1015" y="3310"/>
                          <a:ext cx="148" cy="27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64" y="0"/>
                            </a:cxn>
                            <a:cxn ang="0">
                              <a:pos x="100" y="119"/>
                            </a:cxn>
                            <a:cxn ang="0">
                              <a:pos x="73" y="274"/>
                            </a:cxn>
                            <a:cxn ang="0">
                              <a:pos x="0" y="210"/>
                            </a:cxn>
                          </a:cxnLst>
                          <a:rect l="0" t="0" r="0" b="0"/>
                          <a:pathLst>
                            <a:path w="148" h="274">
                              <a:moveTo>
                                <a:pt x="64" y="0"/>
                              </a:moveTo>
                              <a:cubicBezTo>
                                <a:pt x="55" y="62"/>
                                <a:pt x="31" y="100"/>
                                <a:pt x="100" y="119"/>
                              </a:cubicBezTo>
                              <a:cubicBezTo>
                                <a:pt x="148" y="164"/>
                                <a:pt x="138" y="252"/>
                                <a:pt x="73" y="274"/>
                              </a:cubicBezTo>
                              <a:cubicBezTo>
                                <a:pt x="39" y="263"/>
                                <a:pt x="16" y="243"/>
                                <a:pt x="0" y="210"/>
                              </a:cubicBezTo>
                            </a:path>
                          </a:pathLst>
                        </a:custGeom>
                        <a:noFill/>
                        <a:ln w="38100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27717" name="Group 70"/>
                      <p:cNvGrpSpPr/>
                      <p:nvPr/>
                    </p:nvGrpSpPr>
                    <p:grpSpPr>
                      <a:xfrm flipH="1" flipV="1">
                        <a:off x="5337" y="2745"/>
                        <a:ext cx="102" cy="227"/>
                        <a:chOff x="1015" y="3264"/>
                        <a:chExt cx="148" cy="320"/>
                      </a:xfrm>
                    </p:grpSpPr>
                    <p:sp>
                      <p:nvSpPr>
                        <p:cNvPr id="27718" name="Oval 71"/>
                        <p:cNvSpPr/>
                        <p:nvPr/>
                      </p:nvSpPr>
                      <p:spPr>
                        <a:xfrm>
                          <a:off x="1056" y="3264"/>
                          <a:ext cx="48" cy="48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 rot="10800000" wrap="none" anchor="ctr"/>
                        <a:lstStyle/>
                        <a:p>
                          <a:endParaRPr lang="zh-CN" altLang="en-US" dirty="0">
                            <a:latin typeface="Arial" panose="020B0604020202020204" pitchFamily="34" charset="0"/>
                            <a:ea typeface="宋体" panose="02010600030101010101" pitchFamily="2" charset="-122"/>
                          </a:endParaRPr>
                        </a:p>
                      </p:txBody>
                    </p:sp>
                    <p:sp>
                      <p:nvSpPr>
                        <p:cNvPr id="27719" name="Freeform 72"/>
                        <p:cNvSpPr/>
                        <p:nvPr/>
                      </p:nvSpPr>
                      <p:spPr>
                        <a:xfrm>
                          <a:off x="1015" y="3310"/>
                          <a:ext cx="148" cy="27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64" y="0"/>
                            </a:cxn>
                            <a:cxn ang="0">
                              <a:pos x="100" y="119"/>
                            </a:cxn>
                            <a:cxn ang="0">
                              <a:pos x="73" y="274"/>
                            </a:cxn>
                            <a:cxn ang="0">
                              <a:pos x="0" y="210"/>
                            </a:cxn>
                          </a:cxnLst>
                          <a:rect l="0" t="0" r="0" b="0"/>
                          <a:pathLst>
                            <a:path w="148" h="274">
                              <a:moveTo>
                                <a:pt x="64" y="0"/>
                              </a:moveTo>
                              <a:cubicBezTo>
                                <a:pt x="55" y="62"/>
                                <a:pt x="31" y="100"/>
                                <a:pt x="100" y="119"/>
                              </a:cubicBezTo>
                              <a:cubicBezTo>
                                <a:pt x="148" y="164"/>
                                <a:pt x="138" y="252"/>
                                <a:pt x="73" y="274"/>
                              </a:cubicBezTo>
                              <a:cubicBezTo>
                                <a:pt x="39" y="263"/>
                                <a:pt x="16" y="243"/>
                                <a:pt x="0" y="210"/>
                              </a:cubicBezTo>
                            </a:path>
                          </a:pathLst>
                        </a:custGeom>
                        <a:noFill/>
                        <a:ln w="38100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grpSp>
                  <p:nvGrpSpPr>
                    <p:cNvPr id="27720" name="Group 73"/>
                    <p:cNvGrpSpPr/>
                    <p:nvPr/>
                  </p:nvGrpSpPr>
                  <p:grpSpPr>
                    <a:xfrm flipV="1">
                      <a:off x="2496" y="1392"/>
                      <a:ext cx="488" cy="28"/>
                      <a:chOff x="4680" y="7053"/>
                      <a:chExt cx="1764" cy="123"/>
                    </a:xfrm>
                  </p:grpSpPr>
                  <p:grpSp>
                    <p:nvGrpSpPr>
                      <p:cNvPr id="27721" name="Group 74"/>
                      <p:cNvGrpSpPr/>
                      <p:nvPr/>
                    </p:nvGrpSpPr>
                    <p:grpSpPr>
                      <a:xfrm>
                        <a:off x="4680" y="7056"/>
                        <a:ext cx="864" cy="120"/>
                        <a:chOff x="6480" y="6239"/>
                        <a:chExt cx="864" cy="120"/>
                      </a:xfrm>
                    </p:grpSpPr>
                    <p:sp>
                      <p:nvSpPr>
                        <p:cNvPr id="27722" name="Line 75"/>
                        <p:cNvSpPr/>
                        <p:nvPr/>
                      </p:nvSpPr>
                      <p:spPr>
                        <a:xfrm flipH="1">
                          <a:off x="6480" y="6239"/>
                          <a:ext cx="180" cy="113"/>
                        </a:xfrm>
                        <a:prstGeom prst="line">
                          <a:avLst/>
                        </a:prstGeom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</p:sp>
                    <p:sp>
                      <p:nvSpPr>
                        <p:cNvPr id="27723" name="Line 76"/>
                        <p:cNvSpPr/>
                        <p:nvPr/>
                      </p:nvSpPr>
                      <p:spPr>
                        <a:xfrm flipH="1">
                          <a:off x="6660" y="6239"/>
                          <a:ext cx="180" cy="113"/>
                        </a:xfrm>
                        <a:prstGeom prst="line">
                          <a:avLst/>
                        </a:prstGeom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</p:sp>
                    <p:sp>
                      <p:nvSpPr>
                        <p:cNvPr id="27724" name="Line 77"/>
                        <p:cNvSpPr/>
                        <p:nvPr/>
                      </p:nvSpPr>
                      <p:spPr>
                        <a:xfrm flipH="1">
                          <a:off x="6840" y="6239"/>
                          <a:ext cx="180" cy="113"/>
                        </a:xfrm>
                        <a:prstGeom prst="line">
                          <a:avLst/>
                        </a:prstGeom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</p:sp>
                    <p:sp>
                      <p:nvSpPr>
                        <p:cNvPr id="27725" name="Line 78"/>
                        <p:cNvSpPr/>
                        <p:nvPr/>
                      </p:nvSpPr>
                      <p:spPr>
                        <a:xfrm flipH="1">
                          <a:off x="7020" y="6239"/>
                          <a:ext cx="180" cy="113"/>
                        </a:xfrm>
                        <a:prstGeom prst="line">
                          <a:avLst/>
                        </a:prstGeom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</p:sp>
                    <p:sp>
                      <p:nvSpPr>
                        <p:cNvPr id="27726" name="Line 79"/>
                        <p:cNvSpPr/>
                        <p:nvPr/>
                      </p:nvSpPr>
                      <p:spPr>
                        <a:xfrm flipH="1">
                          <a:off x="7164" y="6246"/>
                          <a:ext cx="180" cy="113"/>
                        </a:xfrm>
                        <a:prstGeom prst="line">
                          <a:avLst/>
                        </a:prstGeom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</p:sp>
                  </p:grpSp>
                  <p:sp>
                    <p:nvSpPr>
                      <p:cNvPr id="27727" name="Line 80"/>
                      <p:cNvSpPr/>
                      <p:nvPr/>
                    </p:nvSpPr>
                    <p:spPr>
                      <a:xfrm>
                        <a:off x="4845" y="7053"/>
                        <a:ext cx="1593" cy="0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</p:sp>
                  <p:grpSp>
                    <p:nvGrpSpPr>
                      <p:cNvPr id="27728" name="Group 81"/>
                      <p:cNvGrpSpPr/>
                      <p:nvPr/>
                    </p:nvGrpSpPr>
                    <p:grpSpPr>
                      <a:xfrm>
                        <a:off x="5580" y="7056"/>
                        <a:ext cx="864" cy="120"/>
                        <a:chOff x="6480" y="6239"/>
                        <a:chExt cx="864" cy="120"/>
                      </a:xfrm>
                    </p:grpSpPr>
                    <p:sp>
                      <p:nvSpPr>
                        <p:cNvPr id="27729" name="Line 82"/>
                        <p:cNvSpPr/>
                        <p:nvPr/>
                      </p:nvSpPr>
                      <p:spPr>
                        <a:xfrm flipH="1">
                          <a:off x="6480" y="6239"/>
                          <a:ext cx="180" cy="113"/>
                        </a:xfrm>
                        <a:prstGeom prst="line">
                          <a:avLst/>
                        </a:prstGeom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</p:sp>
                    <p:sp>
                      <p:nvSpPr>
                        <p:cNvPr id="27730" name="Line 83"/>
                        <p:cNvSpPr/>
                        <p:nvPr/>
                      </p:nvSpPr>
                      <p:spPr>
                        <a:xfrm flipH="1">
                          <a:off x="6660" y="6239"/>
                          <a:ext cx="180" cy="113"/>
                        </a:xfrm>
                        <a:prstGeom prst="line">
                          <a:avLst/>
                        </a:prstGeom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</p:sp>
                    <p:sp>
                      <p:nvSpPr>
                        <p:cNvPr id="27731" name="Line 84"/>
                        <p:cNvSpPr/>
                        <p:nvPr/>
                      </p:nvSpPr>
                      <p:spPr>
                        <a:xfrm flipH="1">
                          <a:off x="6840" y="6239"/>
                          <a:ext cx="180" cy="113"/>
                        </a:xfrm>
                        <a:prstGeom prst="line">
                          <a:avLst/>
                        </a:prstGeom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</p:sp>
                    <p:sp>
                      <p:nvSpPr>
                        <p:cNvPr id="27732" name="Line 85"/>
                        <p:cNvSpPr/>
                        <p:nvPr/>
                      </p:nvSpPr>
                      <p:spPr>
                        <a:xfrm flipH="1">
                          <a:off x="7020" y="6239"/>
                          <a:ext cx="180" cy="113"/>
                        </a:xfrm>
                        <a:prstGeom prst="line">
                          <a:avLst/>
                        </a:prstGeom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</p:sp>
                    <p:sp>
                      <p:nvSpPr>
                        <p:cNvPr id="27733" name="Line 86"/>
                        <p:cNvSpPr/>
                        <p:nvPr/>
                      </p:nvSpPr>
                      <p:spPr>
                        <a:xfrm flipH="1">
                          <a:off x="7164" y="6246"/>
                          <a:ext cx="180" cy="113"/>
                        </a:xfrm>
                        <a:prstGeom prst="line">
                          <a:avLst/>
                        </a:prstGeom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</p:sp>
                  </p:grpSp>
                </p:grpSp>
                <p:sp>
                  <p:nvSpPr>
                    <p:cNvPr id="27734" name="Line 87"/>
                    <p:cNvSpPr/>
                    <p:nvPr/>
                  </p:nvSpPr>
                  <p:spPr>
                    <a:xfrm>
                      <a:off x="2562" y="1420"/>
                      <a:ext cx="0" cy="861"/>
                    </a:xfrm>
                    <a:prstGeom prst="line">
                      <a:avLst/>
                    </a:prstGeom>
                    <a:ln w="19050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7735" name="Rectangle 88"/>
                    <p:cNvSpPr/>
                    <p:nvPr/>
                  </p:nvSpPr>
                  <p:spPr>
                    <a:xfrm>
                      <a:off x="2596" y="2549"/>
                      <a:ext cx="151" cy="139"/>
                    </a:xfrm>
                    <a:prstGeom prst="rect">
                      <a:avLst/>
                    </a:prstGeom>
                    <a:solidFill>
                      <a:srgbClr val="6633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endParaRPr lang="zh-CN" altLang="en-US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grpSp>
                  <p:nvGrpSpPr>
                    <p:cNvPr id="27736" name="Group 89"/>
                    <p:cNvGrpSpPr/>
                    <p:nvPr/>
                  </p:nvGrpSpPr>
                  <p:grpSpPr>
                    <a:xfrm>
                      <a:off x="2795" y="1420"/>
                      <a:ext cx="238" cy="851"/>
                      <a:chOff x="2795" y="1420"/>
                      <a:chExt cx="238" cy="851"/>
                    </a:xfrm>
                  </p:grpSpPr>
                  <p:sp>
                    <p:nvSpPr>
                      <p:cNvPr id="27737" name="Line 90"/>
                      <p:cNvSpPr/>
                      <p:nvPr/>
                    </p:nvSpPr>
                    <p:spPr>
                      <a:xfrm>
                        <a:off x="2894" y="1420"/>
                        <a:ext cx="0" cy="111"/>
                      </a:xfrm>
                      <a:prstGeom prst="line">
                        <a:avLst/>
                      </a:prstGeom>
                      <a:ln w="1905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7738" name="Line 91"/>
                      <p:cNvSpPr/>
                      <p:nvPr/>
                    </p:nvSpPr>
                    <p:spPr>
                      <a:xfrm>
                        <a:off x="3033" y="1753"/>
                        <a:ext cx="0" cy="473"/>
                      </a:xfrm>
                      <a:prstGeom prst="line">
                        <a:avLst/>
                      </a:prstGeom>
                      <a:ln w="1905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triangle" w="med" len="med"/>
                      </a:ln>
                    </p:spPr>
                  </p:sp>
                  <p:sp>
                    <p:nvSpPr>
                      <p:cNvPr id="27739" name="Line 92"/>
                      <p:cNvSpPr/>
                      <p:nvPr/>
                    </p:nvSpPr>
                    <p:spPr>
                      <a:xfrm>
                        <a:off x="2795" y="1771"/>
                        <a:ext cx="0" cy="500"/>
                      </a:xfrm>
                      <a:prstGeom prst="line">
                        <a:avLst/>
                      </a:prstGeom>
                      <a:ln w="1905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</p:sp>
                </p:grpSp>
              </p:grpSp>
            </p:grpSp>
            <p:sp>
              <p:nvSpPr>
                <p:cNvPr id="27740" name="Text Box 93"/>
                <p:cNvSpPr txBox="1"/>
                <p:nvPr/>
              </p:nvSpPr>
              <p:spPr>
                <a:xfrm>
                  <a:off x="2736" y="2687"/>
                  <a:ext cx="672" cy="4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r>
                    <a:rPr lang="zh-CN" altLang="en-US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图</a:t>
                  </a:r>
                  <a:r>
                    <a:rPr lang="en-US" altLang="zh-CN" b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(b)</a:t>
                  </a:r>
                </a:p>
              </p:txBody>
            </p:sp>
            <p:grpSp>
              <p:nvGrpSpPr>
                <p:cNvPr id="27741" name="Group 94"/>
                <p:cNvGrpSpPr/>
                <p:nvPr/>
              </p:nvGrpSpPr>
              <p:grpSpPr>
                <a:xfrm>
                  <a:off x="3120" y="1644"/>
                  <a:ext cx="522" cy="883"/>
                  <a:chOff x="3120" y="1644"/>
                  <a:chExt cx="522" cy="883"/>
                </a:xfrm>
              </p:grpSpPr>
              <p:grpSp>
                <p:nvGrpSpPr>
                  <p:cNvPr id="27742" name="Group 95"/>
                  <p:cNvGrpSpPr/>
                  <p:nvPr/>
                </p:nvGrpSpPr>
                <p:grpSpPr>
                  <a:xfrm>
                    <a:off x="3120" y="1644"/>
                    <a:ext cx="522" cy="880"/>
                    <a:chOff x="4114" y="1296"/>
                    <a:chExt cx="522" cy="880"/>
                  </a:xfrm>
                </p:grpSpPr>
                <p:sp>
                  <p:nvSpPr>
                    <p:cNvPr id="27743" name="Oval 96"/>
                    <p:cNvSpPr/>
                    <p:nvPr/>
                  </p:nvSpPr>
                  <p:spPr>
                    <a:xfrm>
                      <a:off x="4368" y="1296"/>
                      <a:ext cx="96" cy="24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endParaRPr lang="zh-CN" altLang="en-US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44" name="Line 97"/>
                    <p:cNvSpPr/>
                    <p:nvPr/>
                  </p:nvSpPr>
                  <p:spPr>
                    <a:xfrm>
                      <a:off x="4416" y="1536"/>
                      <a:ext cx="48" cy="288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7745" name="Freeform 98"/>
                    <p:cNvSpPr/>
                    <p:nvPr/>
                  </p:nvSpPr>
                  <p:spPr>
                    <a:xfrm>
                      <a:off x="4378" y="1829"/>
                      <a:ext cx="84" cy="228"/>
                    </a:xfrm>
                    <a:custGeom>
                      <a:avLst/>
                      <a:gdLst/>
                      <a:ahLst/>
                      <a:cxnLst>
                        <a:cxn ang="0">
                          <a:pos x="84" y="0"/>
                        </a:cxn>
                        <a:cxn ang="0">
                          <a:pos x="11" y="173"/>
                        </a:cxn>
                        <a:cxn ang="0">
                          <a:pos x="1" y="228"/>
                        </a:cxn>
                      </a:cxnLst>
                      <a:rect l="0" t="0" r="0" b="0"/>
                      <a:pathLst>
                        <a:path w="84" h="228">
                          <a:moveTo>
                            <a:pt x="84" y="0"/>
                          </a:moveTo>
                          <a:cubicBezTo>
                            <a:pt x="63" y="59"/>
                            <a:pt x="45" y="121"/>
                            <a:pt x="11" y="173"/>
                          </a:cubicBezTo>
                          <a:cubicBezTo>
                            <a:pt x="0" y="222"/>
                            <a:pt x="1" y="203"/>
                            <a:pt x="1" y="228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746" name="Freeform 99"/>
                    <p:cNvSpPr/>
                    <p:nvPr/>
                  </p:nvSpPr>
                  <p:spPr>
                    <a:xfrm>
                      <a:off x="4471" y="1847"/>
                      <a:ext cx="165" cy="32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55" y="64"/>
                        </a:cxn>
                        <a:cxn ang="0">
                          <a:pos x="100" y="146"/>
                        </a:cxn>
                        <a:cxn ang="0">
                          <a:pos x="128" y="174"/>
                        </a:cxn>
                        <a:cxn ang="0">
                          <a:pos x="164" y="228"/>
                        </a:cxn>
                        <a:cxn ang="0">
                          <a:pos x="128" y="329"/>
                        </a:cxn>
                      </a:cxnLst>
                      <a:rect l="0" t="0" r="0" b="0"/>
                      <a:pathLst>
                        <a:path w="165" h="329">
                          <a:moveTo>
                            <a:pt x="0" y="0"/>
                          </a:moveTo>
                          <a:cubicBezTo>
                            <a:pt x="17" y="23"/>
                            <a:pt x="44" y="38"/>
                            <a:pt x="55" y="64"/>
                          </a:cubicBezTo>
                          <a:cubicBezTo>
                            <a:pt x="103" y="172"/>
                            <a:pt x="19" y="77"/>
                            <a:pt x="100" y="146"/>
                          </a:cubicBezTo>
                          <a:cubicBezTo>
                            <a:pt x="110" y="155"/>
                            <a:pt x="120" y="164"/>
                            <a:pt x="128" y="174"/>
                          </a:cubicBezTo>
                          <a:cubicBezTo>
                            <a:pt x="141" y="191"/>
                            <a:pt x="164" y="228"/>
                            <a:pt x="164" y="228"/>
                          </a:cubicBezTo>
                          <a:cubicBezTo>
                            <a:pt x="159" y="265"/>
                            <a:pt x="165" y="311"/>
                            <a:pt x="128" y="329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747" name="Line 100"/>
                    <p:cNvSpPr/>
                    <p:nvPr/>
                  </p:nvSpPr>
                  <p:spPr>
                    <a:xfrm>
                      <a:off x="4128" y="1536"/>
                      <a:ext cx="288" cy="96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7748" name="Freeform 101"/>
                    <p:cNvSpPr/>
                    <p:nvPr/>
                  </p:nvSpPr>
                  <p:spPr>
                    <a:xfrm>
                      <a:off x="4114" y="1573"/>
                      <a:ext cx="331" cy="1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92" y="45"/>
                        </a:cxn>
                        <a:cxn ang="0">
                          <a:pos x="247" y="146"/>
                        </a:cxn>
                        <a:cxn ang="0">
                          <a:pos x="302" y="118"/>
                        </a:cxn>
                        <a:cxn ang="0">
                          <a:pos x="329" y="91"/>
                        </a:cxn>
                      </a:cxnLst>
                      <a:rect l="0" t="0" r="0" b="0"/>
                      <a:pathLst>
                        <a:path w="331" h="146">
                          <a:moveTo>
                            <a:pt x="0" y="0"/>
                          </a:moveTo>
                          <a:cubicBezTo>
                            <a:pt x="31" y="20"/>
                            <a:pt x="64" y="22"/>
                            <a:pt x="92" y="45"/>
                          </a:cubicBezTo>
                          <a:cubicBezTo>
                            <a:pt x="139" y="83"/>
                            <a:pt x="189" y="127"/>
                            <a:pt x="247" y="146"/>
                          </a:cubicBezTo>
                          <a:cubicBezTo>
                            <a:pt x="271" y="138"/>
                            <a:pt x="283" y="138"/>
                            <a:pt x="302" y="118"/>
                          </a:cubicBezTo>
                          <a:cubicBezTo>
                            <a:pt x="331" y="89"/>
                            <a:pt x="307" y="91"/>
                            <a:pt x="329" y="91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7749" name="Freeform 102"/>
                  <p:cNvSpPr/>
                  <p:nvPr/>
                </p:nvSpPr>
                <p:spPr>
                  <a:xfrm>
                    <a:off x="3335" y="2369"/>
                    <a:ext cx="56" cy="158"/>
                  </a:xfrm>
                  <a:custGeom>
                    <a:avLst/>
                    <a:gdLst/>
                    <a:ahLst/>
                    <a:cxnLst>
                      <a:cxn ang="0">
                        <a:pos x="56" y="0"/>
                      </a:cxn>
                      <a:cxn ang="0">
                        <a:pos x="0" y="158"/>
                      </a:cxn>
                    </a:cxnLst>
                    <a:rect l="0" t="0" r="0" b="0"/>
                    <a:pathLst>
                      <a:path w="56" h="158">
                        <a:moveTo>
                          <a:pt x="56" y="0"/>
                        </a:moveTo>
                        <a:cubicBezTo>
                          <a:pt x="19" y="56"/>
                          <a:pt x="0" y="91"/>
                          <a:pt x="0" y="158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7750" name="Group 103"/>
              <p:cNvGrpSpPr/>
              <p:nvPr/>
            </p:nvGrpSpPr>
            <p:grpSpPr>
              <a:xfrm>
                <a:off x="2151" y="2517"/>
                <a:ext cx="706" cy="49"/>
                <a:chOff x="4680" y="7053"/>
                <a:chExt cx="1764" cy="123"/>
              </a:xfrm>
            </p:grpSpPr>
            <p:grpSp>
              <p:nvGrpSpPr>
                <p:cNvPr id="27751" name="Group 104"/>
                <p:cNvGrpSpPr/>
                <p:nvPr/>
              </p:nvGrpSpPr>
              <p:grpSpPr>
                <a:xfrm>
                  <a:off x="4680" y="7056"/>
                  <a:ext cx="864" cy="120"/>
                  <a:chOff x="6480" y="6239"/>
                  <a:chExt cx="864" cy="120"/>
                </a:xfrm>
              </p:grpSpPr>
              <p:sp>
                <p:nvSpPr>
                  <p:cNvPr id="27752" name="Line 105"/>
                  <p:cNvSpPr/>
                  <p:nvPr/>
                </p:nvSpPr>
                <p:spPr>
                  <a:xfrm flipH="1">
                    <a:off x="648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53" name="Line 106"/>
                  <p:cNvSpPr/>
                  <p:nvPr/>
                </p:nvSpPr>
                <p:spPr>
                  <a:xfrm flipH="1">
                    <a:off x="666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54" name="Line 107"/>
                  <p:cNvSpPr/>
                  <p:nvPr/>
                </p:nvSpPr>
                <p:spPr>
                  <a:xfrm flipH="1">
                    <a:off x="684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55" name="Line 108"/>
                  <p:cNvSpPr/>
                  <p:nvPr/>
                </p:nvSpPr>
                <p:spPr>
                  <a:xfrm flipH="1">
                    <a:off x="702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56" name="Line 109"/>
                  <p:cNvSpPr/>
                  <p:nvPr/>
                </p:nvSpPr>
                <p:spPr>
                  <a:xfrm flipH="1">
                    <a:off x="7164" y="6246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27757" name="Line 110"/>
                <p:cNvSpPr/>
                <p:nvPr/>
              </p:nvSpPr>
              <p:spPr>
                <a:xfrm>
                  <a:off x="4845" y="7053"/>
                  <a:ext cx="1593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grpSp>
              <p:nvGrpSpPr>
                <p:cNvPr id="27758" name="Group 111"/>
                <p:cNvGrpSpPr/>
                <p:nvPr/>
              </p:nvGrpSpPr>
              <p:grpSpPr>
                <a:xfrm>
                  <a:off x="5580" y="7056"/>
                  <a:ext cx="864" cy="120"/>
                  <a:chOff x="6480" y="6239"/>
                  <a:chExt cx="864" cy="120"/>
                </a:xfrm>
              </p:grpSpPr>
              <p:sp>
                <p:nvSpPr>
                  <p:cNvPr id="27759" name="Line 112"/>
                  <p:cNvSpPr/>
                  <p:nvPr/>
                </p:nvSpPr>
                <p:spPr>
                  <a:xfrm flipH="1">
                    <a:off x="648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60" name="Line 113"/>
                  <p:cNvSpPr/>
                  <p:nvPr/>
                </p:nvSpPr>
                <p:spPr>
                  <a:xfrm flipH="1">
                    <a:off x="666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61" name="Line 114"/>
                  <p:cNvSpPr/>
                  <p:nvPr/>
                </p:nvSpPr>
                <p:spPr>
                  <a:xfrm flipH="1">
                    <a:off x="684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62" name="Line 115"/>
                  <p:cNvSpPr/>
                  <p:nvPr/>
                </p:nvSpPr>
                <p:spPr>
                  <a:xfrm flipH="1">
                    <a:off x="702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63" name="Line 116"/>
                  <p:cNvSpPr/>
                  <p:nvPr/>
                </p:nvSpPr>
                <p:spPr>
                  <a:xfrm flipH="1">
                    <a:off x="7164" y="6246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</p:grpSp>
          <p:grpSp>
            <p:nvGrpSpPr>
              <p:cNvPr id="27764" name="Group 117"/>
              <p:cNvGrpSpPr/>
              <p:nvPr/>
            </p:nvGrpSpPr>
            <p:grpSpPr>
              <a:xfrm>
                <a:off x="2850" y="2514"/>
                <a:ext cx="706" cy="49"/>
                <a:chOff x="4680" y="7053"/>
                <a:chExt cx="1764" cy="123"/>
              </a:xfrm>
            </p:grpSpPr>
            <p:grpSp>
              <p:nvGrpSpPr>
                <p:cNvPr id="27765" name="Group 118"/>
                <p:cNvGrpSpPr/>
                <p:nvPr/>
              </p:nvGrpSpPr>
              <p:grpSpPr>
                <a:xfrm>
                  <a:off x="4680" y="7056"/>
                  <a:ext cx="864" cy="120"/>
                  <a:chOff x="6480" y="6239"/>
                  <a:chExt cx="864" cy="120"/>
                </a:xfrm>
              </p:grpSpPr>
              <p:sp>
                <p:nvSpPr>
                  <p:cNvPr id="27766" name="Line 119"/>
                  <p:cNvSpPr/>
                  <p:nvPr/>
                </p:nvSpPr>
                <p:spPr>
                  <a:xfrm flipH="1">
                    <a:off x="648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67" name="Line 120"/>
                  <p:cNvSpPr/>
                  <p:nvPr/>
                </p:nvSpPr>
                <p:spPr>
                  <a:xfrm flipH="1">
                    <a:off x="666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68" name="Line 121"/>
                  <p:cNvSpPr/>
                  <p:nvPr/>
                </p:nvSpPr>
                <p:spPr>
                  <a:xfrm flipH="1">
                    <a:off x="684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69" name="Line 122"/>
                  <p:cNvSpPr/>
                  <p:nvPr/>
                </p:nvSpPr>
                <p:spPr>
                  <a:xfrm flipH="1">
                    <a:off x="702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70" name="Line 123"/>
                  <p:cNvSpPr/>
                  <p:nvPr/>
                </p:nvSpPr>
                <p:spPr>
                  <a:xfrm flipH="1">
                    <a:off x="7164" y="6246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27771" name="Line 124"/>
                <p:cNvSpPr/>
                <p:nvPr/>
              </p:nvSpPr>
              <p:spPr>
                <a:xfrm>
                  <a:off x="4845" y="7053"/>
                  <a:ext cx="1593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grpSp>
              <p:nvGrpSpPr>
                <p:cNvPr id="27772" name="Group 125"/>
                <p:cNvGrpSpPr/>
                <p:nvPr/>
              </p:nvGrpSpPr>
              <p:grpSpPr>
                <a:xfrm>
                  <a:off x="5580" y="7056"/>
                  <a:ext cx="864" cy="120"/>
                  <a:chOff x="6480" y="6239"/>
                  <a:chExt cx="864" cy="120"/>
                </a:xfrm>
              </p:grpSpPr>
              <p:sp>
                <p:nvSpPr>
                  <p:cNvPr id="27773" name="Line 126"/>
                  <p:cNvSpPr/>
                  <p:nvPr/>
                </p:nvSpPr>
                <p:spPr>
                  <a:xfrm flipH="1">
                    <a:off x="648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74" name="Line 127"/>
                  <p:cNvSpPr/>
                  <p:nvPr/>
                </p:nvSpPr>
                <p:spPr>
                  <a:xfrm flipH="1">
                    <a:off x="666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75" name="Line 128"/>
                  <p:cNvSpPr/>
                  <p:nvPr/>
                </p:nvSpPr>
                <p:spPr>
                  <a:xfrm flipH="1">
                    <a:off x="684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76" name="Line 129"/>
                  <p:cNvSpPr/>
                  <p:nvPr/>
                </p:nvSpPr>
                <p:spPr>
                  <a:xfrm flipH="1">
                    <a:off x="702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77" name="Line 130"/>
                  <p:cNvSpPr/>
                  <p:nvPr/>
                </p:nvSpPr>
                <p:spPr>
                  <a:xfrm flipH="1">
                    <a:off x="7164" y="6246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</p:grpSp>
          <p:grpSp>
            <p:nvGrpSpPr>
              <p:cNvPr id="27778" name="Group 131"/>
              <p:cNvGrpSpPr/>
              <p:nvPr/>
            </p:nvGrpSpPr>
            <p:grpSpPr>
              <a:xfrm>
                <a:off x="3351" y="2517"/>
                <a:ext cx="706" cy="49"/>
                <a:chOff x="4680" y="7053"/>
                <a:chExt cx="1764" cy="123"/>
              </a:xfrm>
            </p:grpSpPr>
            <p:grpSp>
              <p:nvGrpSpPr>
                <p:cNvPr id="27779" name="Group 132"/>
                <p:cNvGrpSpPr/>
                <p:nvPr/>
              </p:nvGrpSpPr>
              <p:grpSpPr>
                <a:xfrm>
                  <a:off x="4680" y="7056"/>
                  <a:ext cx="864" cy="120"/>
                  <a:chOff x="6480" y="6239"/>
                  <a:chExt cx="864" cy="120"/>
                </a:xfrm>
              </p:grpSpPr>
              <p:sp>
                <p:nvSpPr>
                  <p:cNvPr id="27780" name="Line 133"/>
                  <p:cNvSpPr/>
                  <p:nvPr/>
                </p:nvSpPr>
                <p:spPr>
                  <a:xfrm flipH="1">
                    <a:off x="648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81" name="Line 134"/>
                  <p:cNvSpPr/>
                  <p:nvPr/>
                </p:nvSpPr>
                <p:spPr>
                  <a:xfrm flipH="1">
                    <a:off x="666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82" name="Line 135"/>
                  <p:cNvSpPr/>
                  <p:nvPr/>
                </p:nvSpPr>
                <p:spPr>
                  <a:xfrm flipH="1">
                    <a:off x="684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83" name="Line 136"/>
                  <p:cNvSpPr/>
                  <p:nvPr/>
                </p:nvSpPr>
                <p:spPr>
                  <a:xfrm flipH="1">
                    <a:off x="702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84" name="Line 137"/>
                  <p:cNvSpPr/>
                  <p:nvPr/>
                </p:nvSpPr>
                <p:spPr>
                  <a:xfrm flipH="1">
                    <a:off x="7164" y="6246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27785" name="Line 138"/>
                <p:cNvSpPr/>
                <p:nvPr/>
              </p:nvSpPr>
              <p:spPr>
                <a:xfrm>
                  <a:off x="4845" y="7053"/>
                  <a:ext cx="1593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grpSp>
              <p:nvGrpSpPr>
                <p:cNvPr id="27786" name="Group 139"/>
                <p:cNvGrpSpPr/>
                <p:nvPr/>
              </p:nvGrpSpPr>
              <p:grpSpPr>
                <a:xfrm>
                  <a:off x="5580" y="7056"/>
                  <a:ext cx="864" cy="120"/>
                  <a:chOff x="6480" y="6239"/>
                  <a:chExt cx="864" cy="120"/>
                </a:xfrm>
              </p:grpSpPr>
              <p:sp>
                <p:nvSpPr>
                  <p:cNvPr id="27787" name="Line 140"/>
                  <p:cNvSpPr/>
                  <p:nvPr/>
                </p:nvSpPr>
                <p:spPr>
                  <a:xfrm flipH="1">
                    <a:off x="648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88" name="Line 141"/>
                  <p:cNvSpPr/>
                  <p:nvPr/>
                </p:nvSpPr>
                <p:spPr>
                  <a:xfrm flipH="1">
                    <a:off x="666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89" name="Line 142"/>
                  <p:cNvSpPr/>
                  <p:nvPr/>
                </p:nvSpPr>
                <p:spPr>
                  <a:xfrm flipH="1">
                    <a:off x="684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90" name="Line 143"/>
                  <p:cNvSpPr/>
                  <p:nvPr/>
                </p:nvSpPr>
                <p:spPr>
                  <a:xfrm flipH="1">
                    <a:off x="702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7791" name="Line 144"/>
                  <p:cNvSpPr/>
                  <p:nvPr/>
                </p:nvSpPr>
                <p:spPr>
                  <a:xfrm flipH="1">
                    <a:off x="7164" y="6246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</p:grpSp>
        </p:grpSp>
      </p:grpSp>
      <p:sp>
        <p:nvSpPr>
          <p:cNvPr id="7" name="文本框 6"/>
          <p:cNvSpPr txBox="1"/>
          <p:nvPr/>
        </p:nvSpPr>
        <p:spPr>
          <a:xfrm>
            <a:off x="697866" y="2732803"/>
            <a:ext cx="635749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100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605020" y="2732803"/>
            <a:ext cx="45461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50</a:t>
            </a:r>
          </a:p>
        </p:txBody>
      </p:sp>
    </p:spTree>
    <p:extLst>
      <p:ext uri="{BB962C8B-B14F-4D97-AF65-F5344CB8AC3E}">
        <p14:creationId xmlns:p14="http://schemas.microsoft.com/office/powerpoint/2010/main" val="3039605989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7" grpId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5" y="375577"/>
            <a:ext cx="173863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课堂练习</a:t>
            </a:r>
          </a:p>
        </p:txBody>
      </p:sp>
      <p:sp>
        <p:nvSpPr>
          <p:cNvPr id="9" name="Text Box 5"/>
          <p:cNvSpPr txBox="1"/>
          <p:nvPr/>
        </p:nvSpPr>
        <p:spPr>
          <a:xfrm>
            <a:off x="326709" y="1106362"/>
            <a:ext cx="8429625" cy="34005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用如图所示的滑轮匀速提升重物，所用的三种方法的拉力为别为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，下列关系正确的是（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）。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A.F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＜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＜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B.F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＞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＞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C.F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D. 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＜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＜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en-US" sz="2400" baseline="-25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9699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1011" y="2341312"/>
            <a:ext cx="2428875" cy="27213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5654676" y="1808501"/>
            <a:ext cx="29751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681875362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108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charRg st="108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charRg st="108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charRg st="108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charRg st="108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5" y="375577"/>
            <a:ext cx="173863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课堂练习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460240" y="2385235"/>
            <a:ext cx="45847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</a:p>
        </p:txBody>
      </p:sp>
      <p:sp>
        <p:nvSpPr>
          <p:cNvPr id="3" name="Text Box 5"/>
          <p:cNvSpPr txBox="1"/>
          <p:nvPr/>
        </p:nvSpPr>
        <p:spPr>
          <a:xfrm>
            <a:off x="326709" y="1124823"/>
            <a:ext cx="8429625" cy="22897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用滑轮组匀速提升重物，当绳子的自由端被拉下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2m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时，物体升高了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0.5m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，被提升的重物为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200N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。若不计动滑轮重和摩擦阻力，则拉绳子的力应为（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）。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A.40N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B.50N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C.100N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D.400N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1488499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5" y="375577"/>
            <a:ext cx="173863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课堂练习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602740" y="2223546"/>
            <a:ext cx="71374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100</a:t>
            </a:r>
          </a:p>
        </p:txBody>
      </p:sp>
      <p:sp>
        <p:nvSpPr>
          <p:cNvPr id="34818" name="Rectangle 3"/>
          <p:cNvSpPr/>
          <p:nvPr/>
        </p:nvSpPr>
        <p:spPr>
          <a:xfrm>
            <a:off x="327025" y="1001328"/>
            <a:ext cx="6094095" cy="2312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如图所示，物重为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250 N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，每个滑轮重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 N,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当物体被匀速提起时，加在绳子自由 端的拉力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lang="zh-CN" altLang="en-US" sz="2400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，当物体上升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 m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，则绳子自由端在竖直方向移动了</a:t>
            </a:r>
            <a:r>
              <a:rPr lang="zh-CN" altLang="en-US" sz="2400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pic>
        <p:nvPicPr>
          <p:cNvPr id="34819" name="Picture 4" descr="w25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8141" y="1093630"/>
            <a:ext cx="1788795" cy="27207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348480" y="2785002"/>
            <a:ext cx="44704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026379138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34818" grpId="0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: 圆角 2"/>
          <p:cNvSpPr/>
          <p:nvPr/>
        </p:nvSpPr>
        <p:spPr>
          <a:xfrm>
            <a:off x="198121" y="1168098"/>
            <a:ext cx="1293813" cy="407747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2717800" y="432869"/>
            <a:ext cx="3175000" cy="3997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考点一：定滑轮与动滑轮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0586" y="3424120"/>
            <a:ext cx="70675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100</a:t>
            </a: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8120" y="1639173"/>
            <a:ext cx="5694680" cy="28683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（2017•济宁）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小可在A端用如图所示的动滑轮匀速提起200N的水桶，若不计绳重、滑轮重及摩擦，则人拉绳子A端的动力为</a:t>
            </a:r>
            <a:r>
              <a:rPr lang="zh-CN" sz="24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en-US" sz="24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N；实际测量A端的拉力为110N，不计绳重及摩擦，则滑轮重为</a:t>
            </a:r>
            <a:r>
              <a:rPr lang="en-US" sz="24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-2147482347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/>
        </p:nvPicPr>
        <p:blipFill>
          <a:blip r:embed="rId4"/>
          <a:srcRect r="1666" b="871"/>
          <a:stretch>
            <a:fillRect/>
          </a:stretch>
        </p:blipFill>
        <p:spPr>
          <a:xfrm>
            <a:off x="6654801" y="2067586"/>
            <a:ext cx="1101725" cy="21191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4313556" y="3956294"/>
            <a:ext cx="51752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</a:t>
            </a: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23329585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" grpId="0"/>
      <p:bldP spid="3" grpId="0" bldLvl="0" animBg="1"/>
      <p:bldP spid="100" grpId="0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: 圆角 2"/>
          <p:cNvSpPr/>
          <p:nvPr/>
        </p:nvSpPr>
        <p:spPr>
          <a:xfrm>
            <a:off x="131446" y="1245760"/>
            <a:ext cx="1293813" cy="407747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变式训练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2717801" y="432869"/>
            <a:ext cx="3011805" cy="3997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考点一：定滑轮与动滑轮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6181" y="3461041"/>
            <a:ext cx="24301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2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1445" y="1653814"/>
            <a:ext cx="5435600" cy="34234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（2019·海南）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如图，小谦想把被台风刮倒的树拉正。他把绳子的一端系在乙树上，然后绕过甲树用力拉绳子，这样做有_______段绳子拉甲树。如果不计绳重和摩擦，甲树受300N拉力，则小谦对绳子的拉力至少为_______N。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-214748218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0405" y="2084773"/>
            <a:ext cx="3257550" cy="2043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3135630" y="4534937"/>
            <a:ext cx="69506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1500</a:t>
            </a:r>
          </a:p>
        </p:txBody>
      </p:sp>
    </p:spTree>
    <p:extLst>
      <p:ext uri="{BB962C8B-B14F-4D97-AF65-F5344CB8AC3E}">
        <p14:creationId xmlns:p14="http://schemas.microsoft.com/office/powerpoint/2010/main" val="159614949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" grpId="0"/>
      <p:bldP spid="3" grpId="0" bldLvl="0" animBg="1"/>
      <p:bldP spid="7" grpId="0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5646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28763" cy="52517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43764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80340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观察现象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087880" y="981594"/>
            <a:ext cx="6871970" cy="17563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在施工现场，我们经常看到大型吊车。它可以把大型货物吊上去，它是怎样工作的，它又是利用了什么机械呢？</a:t>
            </a:r>
          </a:p>
        </p:txBody>
      </p:sp>
      <p:pic>
        <p:nvPicPr>
          <p:cNvPr id="56332" name="Picture 12" descr="4026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3310" y="2491542"/>
            <a:ext cx="3289300" cy="246735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284480" y="2751263"/>
            <a:ext cx="4361180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吊车能把大型货物吊上去，利用的主要机械就是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滑轮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749466973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30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: 圆角 2"/>
          <p:cNvSpPr/>
          <p:nvPr/>
        </p:nvSpPr>
        <p:spPr>
          <a:xfrm>
            <a:off x="131446" y="1245760"/>
            <a:ext cx="1293813" cy="407747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2717800" y="432869"/>
            <a:ext cx="2264410" cy="3997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考点二：滑轮组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69105" y="2372503"/>
            <a:ext cx="44069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2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endParaRPr kumimoji="0" lang="en-US" sz="20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73743786" name="图片 107374378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4740" y="3839164"/>
            <a:ext cx="4048760" cy="12234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425576" y="1071351"/>
            <a:ext cx="7611745" cy="28683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（2016·深圳市模拟）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弹簧秤A和B及滑轮组均处于静止状态，F=10N，若不考虑秤重，滑轮重及摩擦，弹簧秤A和B的示数分别为（   ）。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A.30N和30N；B.30N和20N；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C.20N和20N；D.20N和30N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29914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73743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" grpId="0"/>
      <p:bldP spid="3" grpId="0" bldLvl="0" animBg="1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: 圆角 2"/>
          <p:cNvSpPr/>
          <p:nvPr/>
        </p:nvSpPr>
        <p:spPr>
          <a:xfrm>
            <a:off x="132081" y="1078978"/>
            <a:ext cx="1293813" cy="407747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变式训练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2717801" y="432869"/>
            <a:ext cx="2731135" cy="3997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考点二：滑轮组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69150" y="1715562"/>
            <a:ext cx="440690" cy="33674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426210" y="927485"/>
            <a:ext cx="7611110" cy="12018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（2016·深圳市模拟）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用如图所示的四种机械提起同一重物，不计机械自重和摩擦，最省力的是（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73743800" name="Picture 18"/>
          <p:cNvPicPr>
            <a:picLocks noChangeAspect="1"/>
          </p:cNvPicPr>
          <p:nvPr/>
        </p:nvPicPr>
        <p:blipFill>
          <a:blip r:embed="rId4">
            <a:lum contrast="35999"/>
          </a:blip>
          <a:srcRect t="31911"/>
          <a:stretch>
            <a:fillRect/>
          </a:stretch>
        </p:blipFill>
        <p:spPr>
          <a:xfrm>
            <a:off x="1060451" y="2479448"/>
            <a:ext cx="7591425" cy="138836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11151074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7374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" grpId="0"/>
      <p:bldP spid="3" grpId="0" bldLvl="0" animBg="1"/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327026" y="1098086"/>
            <a:ext cx="1190625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视频小结</a:t>
            </a:r>
          </a:p>
        </p:txBody>
      </p:sp>
      <p:pic>
        <p:nvPicPr>
          <p:cNvPr id="4" name="滑轮 天将雄师_高清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09420" y="1266778"/>
            <a:ext cx="6400800" cy="360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911297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284480" y="1101906"/>
          <a:ext cx="8126730" cy="3681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068233568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6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810476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作业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7" name="Text Box 2"/>
          <p:cNvSpPr txBox="1"/>
          <p:nvPr/>
        </p:nvSpPr>
        <p:spPr>
          <a:xfrm>
            <a:off x="287656" y="1118457"/>
            <a:ext cx="8569325" cy="194281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.某个动滑轮重20N，用它提着一个重为180N的物体匀速上升，则绳子自由端的拉 力为</a:t>
            </a:r>
            <a:r>
              <a:rPr lang="zh-CN" altLang="en-US" sz="2000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N。(不考虑摩擦)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所示，物体</a:t>
            </a:r>
            <a:r>
              <a:rPr lang="en-US" altLang="zh-CN" sz="2000" i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重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20N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，滑轮重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1N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，绳重不计，弹簧秤示数为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25N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，则物体</a:t>
            </a:r>
            <a:r>
              <a:rPr lang="en-US" altLang="zh-CN" sz="2000" i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的重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_______N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  <p:pic>
        <p:nvPicPr>
          <p:cNvPr id="35842" name="Picture 3" descr="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6840" y="2709886"/>
            <a:ext cx="1290320" cy="2197446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39780983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6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810476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作业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327025" y="1001328"/>
            <a:ext cx="7538720" cy="28683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关于滑轮组的叙述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较全面的是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      )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一定省力，又能改变力的方向；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一定省力，但不能改变力的方向；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有时既能省力，又能改变力的方向，有时可以省力，但不能改变力的方向；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肯定可以改变力的方向，省力与否要具体分析</a:t>
            </a:r>
          </a:p>
        </p:txBody>
      </p:sp>
    </p:spTree>
    <p:extLst>
      <p:ext uri="{BB962C8B-B14F-4D97-AF65-F5344CB8AC3E}">
        <p14:creationId xmlns:p14="http://schemas.microsoft.com/office/powerpoint/2010/main" val="3747110781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6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810476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作业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89" name="Text Box 2"/>
          <p:cNvSpPr txBox="1"/>
          <p:nvPr/>
        </p:nvSpPr>
        <p:spPr>
          <a:xfrm>
            <a:off x="327025" y="1126732"/>
            <a:ext cx="7432040" cy="101724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如图所示，滑轮重、绳重、摩擦力均忽略不计，利用两个滑轮提升同一重物，哪 种组合最省力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     )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pic>
        <p:nvPicPr>
          <p:cNvPr id="37892" name="Picture 5" descr="w26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8066" y="2278291"/>
            <a:ext cx="6029325" cy="232603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982913573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4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学习目标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843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矩形 24578"/>
          <p:cNvSpPr/>
          <p:nvPr/>
        </p:nvSpPr>
        <p:spPr>
          <a:xfrm>
            <a:off x="327025" y="1403960"/>
            <a:ext cx="8710930" cy="233621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认识定滑轮、动滑轮和滑轮组；</a:t>
            </a:r>
          </a:p>
          <a:p>
            <a:pPr>
              <a:lnSpc>
                <a:spcPct val="140000"/>
              </a:lnSpc>
            </a:pPr>
            <a:r>
              <a:rPr lang="en-US" altLang="zh-CN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理解定滑轮、动滑轮和滑轮组的工作特点；</a:t>
            </a:r>
          </a:p>
          <a:p>
            <a:pPr>
              <a:lnSpc>
                <a:spcPct val="140000"/>
              </a:lnSpc>
            </a:pPr>
            <a:r>
              <a:rPr lang="en-US" altLang="zh-CN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通过实验探究理解动滑轮力与距离特点；</a:t>
            </a:r>
          </a:p>
          <a:p>
            <a:pPr>
              <a:lnSpc>
                <a:spcPct val="140000"/>
              </a:lnSpc>
            </a:pPr>
            <a:r>
              <a:rPr lang="en-US" altLang="zh-CN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能分析滑轮的应用实例。</a:t>
            </a:r>
          </a:p>
        </p:txBody>
      </p:sp>
    </p:spTree>
    <p:extLst>
      <p:ext uri="{BB962C8B-B14F-4D97-AF65-F5344CB8AC3E}">
        <p14:creationId xmlns:p14="http://schemas.microsoft.com/office/powerpoint/2010/main" val="1231173757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43764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滑轮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891030" y="1005147"/>
            <a:ext cx="7247890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滑轮是一个周边有槽，并可以绕轴转动的轮子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生活中常见的滑轮如图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60655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什么是滑轮</a:t>
            </a:r>
          </a:p>
        </p:txBody>
      </p:sp>
      <p:pic>
        <p:nvPicPr>
          <p:cNvPr id="56324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C2FFC2"/>
              </a:clrFrom>
              <a:clrTo>
                <a:srgbClr val="C2FFC2">
                  <a:alpha val="0"/>
                </a:srgbClr>
              </a:clrTo>
            </a:clrChange>
          </a:blip>
          <a:srcRect l="19414" t="18799" r="20004" b="26920"/>
          <a:stretch>
            <a:fillRect/>
          </a:stretch>
        </p:blipFill>
        <p:spPr>
          <a:xfrm>
            <a:off x="2522220" y="2300570"/>
            <a:ext cx="3280410" cy="179258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3" name="Picture 3"/>
          <p:cNvPicPr>
            <a:picLocks noChangeAspect="1"/>
          </p:cNvPicPr>
          <p:nvPr/>
        </p:nvPicPr>
        <p:blipFill>
          <a:blip r:embed="rId4">
            <a:clrChange>
              <a:clrFrom>
                <a:srgbClr val="CCFF99"/>
              </a:clrFrom>
              <a:clrTo>
                <a:srgbClr val="CCFF99">
                  <a:alpha val="0"/>
                </a:srgbClr>
              </a:clrTo>
            </a:clrChange>
          </a:blip>
          <a:srcRect l="18965" t="20204" r="18965" b="19923"/>
          <a:stretch>
            <a:fillRect/>
          </a:stretch>
        </p:blipFill>
        <p:spPr>
          <a:xfrm>
            <a:off x="6219826" y="2324124"/>
            <a:ext cx="2751455" cy="17690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905" y="2261103"/>
            <a:ext cx="2139950" cy="1832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40942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3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3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6" y="375577"/>
            <a:ext cx="196024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定滑轮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1" y="1169383"/>
            <a:ext cx="210629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什么是定滑轮</a:t>
            </a:r>
          </a:p>
        </p:txBody>
      </p:sp>
      <p:sp>
        <p:nvSpPr>
          <p:cNvPr id="226308" name="Text Box 4"/>
          <p:cNvSpPr txBox="1"/>
          <p:nvPr/>
        </p:nvSpPr>
        <p:spPr>
          <a:xfrm>
            <a:off x="2488565" y="1169383"/>
            <a:ext cx="4118610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工作时，滑轮位置固定不动</a:t>
            </a:r>
          </a:p>
        </p:txBody>
      </p:sp>
      <p:sp>
        <p:nvSpPr>
          <p:cNvPr id="23" name="AutoShape 12"/>
          <p:cNvSpPr>
            <a:spLocks noChangeArrowheads="1"/>
          </p:cNvSpPr>
          <p:nvPr/>
        </p:nvSpPr>
        <p:spPr bwMode="auto">
          <a:xfrm>
            <a:off x="284481" y="1875978"/>
            <a:ext cx="210629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定滑轮特点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9480" y="2579389"/>
            <a:ext cx="666750" cy="2301207"/>
          </a:xfrm>
          <a:prstGeom prst="rect">
            <a:avLst/>
          </a:prstGeom>
        </p:spPr>
      </p:pic>
      <p:sp>
        <p:nvSpPr>
          <p:cNvPr id="19501" name="Text Box 46"/>
          <p:cNvSpPr txBox="1"/>
          <p:nvPr/>
        </p:nvSpPr>
        <p:spPr>
          <a:xfrm>
            <a:off x="4013200" y="3814338"/>
            <a:ext cx="971741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zh-CN" sz="2000" baseline="-25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=2N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105" y="2518278"/>
            <a:ext cx="914400" cy="2423429"/>
          </a:xfrm>
          <a:prstGeom prst="rect">
            <a:avLst/>
          </a:prstGeom>
        </p:spPr>
      </p:pic>
      <p:grpSp>
        <p:nvGrpSpPr>
          <p:cNvPr id="19539" name="Group 84"/>
          <p:cNvGrpSpPr/>
          <p:nvPr/>
        </p:nvGrpSpPr>
        <p:grpSpPr>
          <a:xfrm>
            <a:off x="313018" y="2968971"/>
            <a:ext cx="549312" cy="649303"/>
            <a:chOff x="91" y="0"/>
            <a:chExt cx="408" cy="408"/>
          </a:xfrm>
        </p:grpSpPr>
        <p:sp>
          <p:nvSpPr>
            <p:cNvPr id="19540" name="Line 85"/>
            <p:cNvSpPr/>
            <p:nvPr/>
          </p:nvSpPr>
          <p:spPr>
            <a:xfrm flipV="1">
              <a:off x="499" y="0"/>
              <a:ext cx="0" cy="40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9541" name="Text Box 86"/>
            <p:cNvSpPr txBox="1"/>
            <p:nvPr/>
          </p:nvSpPr>
          <p:spPr>
            <a:xfrm>
              <a:off x="91" y="59"/>
              <a:ext cx="40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宋体" panose="02010600030101010101" pitchFamily="2" charset="-122"/>
                </a:rPr>
                <a:t>h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宋体" panose="02010600030101010101" pitchFamily="2" charset="-122"/>
                </a:rPr>
                <a:t>物</a:t>
              </a:r>
            </a:p>
          </p:txBody>
        </p:sp>
      </p:grpSp>
      <p:grpSp>
        <p:nvGrpSpPr>
          <p:cNvPr id="19542" name="Group 87"/>
          <p:cNvGrpSpPr/>
          <p:nvPr/>
        </p:nvGrpSpPr>
        <p:grpSpPr>
          <a:xfrm>
            <a:off x="1950086" y="2968971"/>
            <a:ext cx="688975" cy="649303"/>
            <a:chOff x="0" y="0"/>
            <a:chExt cx="434" cy="408"/>
          </a:xfrm>
        </p:grpSpPr>
        <p:sp>
          <p:nvSpPr>
            <p:cNvPr id="19543" name="Line 88"/>
            <p:cNvSpPr/>
            <p:nvPr/>
          </p:nvSpPr>
          <p:spPr>
            <a:xfrm>
              <a:off x="0" y="0"/>
              <a:ext cx="0" cy="40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9544" name="Text Box 89"/>
            <p:cNvSpPr txBox="1"/>
            <p:nvPr/>
          </p:nvSpPr>
          <p:spPr>
            <a:xfrm>
              <a:off x="42" y="59"/>
              <a:ext cx="39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S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绳</a:t>
              </a:r>
            </a:p>
          </p:txBody>
        </p:sp>
      </p:grpSp>
      <p:sp>
        <p:nvSpPr>
          <p:cNvPr id="227411" name="Text Box 83"/>
          <p:cNvSpPr txBox="1"/>
          <p:nvPr/>
        </p:nvSpPr>
        <p:spPr>
          <a:xfrm>
            <a:off x="1881506" y="2518278"/>
            <a:ext cx="1316355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2115C5"/>
                </a:solidFill>
                <a:latin typeface="Times New Roman" panose="02020603050405020304" pitchFamily="18" charset="0"/>
              </a:rPr>
              <a:t>S</a:t>
            </a:r>
            <a:r>
              <a:rPr lang="zh-CN" altLang="en-US" sz="2400" b="1" baseline="-25000" dirty="0">
                <a:solidFill>
                  <a:srgbClr val="2115C5"/>
                </a:solidFill>
                <a:latin typeface="Times New Roman" panose="02020603050405020304" pitchFamily="18" charset="0"/>
              </a:rPr>
              <a:t>绳</a:t>
            </a:r>
            <a:r>
              <a:rPr lang="zh-CN" altLang="en-US" sz="2400" b="1" dirty="0">
                <a:solidFill>
                  <a:srgbClr val="2115C5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>
                <a:solidFill>
                  <a:srgbClr val="2115C5"/>
                </a:solidFill>
                <a:latin typeface="Times New Roman" panose="02020603050405020304" pitchFamily="18" charset="0"/>
              </a:rPr>
              <a:t>h</a:t>
            </a:r>
            <a:r>
              <a:rPr lang="zh-CN" altLang="en-US" sz="2400" b="1" baseline="-25000" dirty="0">
                <a:solidFill>
                  <a:srgbClr val="2115C5"/>
                </a:solidFill>
                <a:latin typeface="Times New Roman" panose="02020603050405020304" pitchFamily="18" charset="0"/>
              </a:rPr>
              <a:t>物</a:t>
            </a:r>
          </a:p>
        </p:txBody>
      </p:sp>
      <p:sp>
        <p:nvSpPr>
          <p:cNvPr id="227375" name="Text Box 47"/>
          <p:cNvSpPr txBox="1"/>
          <p:nvPr/>
        </p:nvSpPr>
        <p:spPr>
          <a:xfrm>
            <a:off x="2016443" y="3814020"/>
            <a:ext cx="971741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zh-CN" sz="2000" baseline="-25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en-US" altLang="zh-CN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=2N</a:t>
            </a:r>
          </a:p>
        </p:txBody>
      </p:sp>
      <p:sp>
        <p:nvSpPr>
          <p:cNvPr id="227373" name="AutoShape 45"/>
          <p:cNvSpPr/>
          <p:nvPr/>
        </p:nvSpPr>
        <p:spPr>
          <a:xfrm>
            <a:off x="5220335" y="1753119"/>
            <a:ext cx="3550920" cy="1992470"/>
          </a:xfrm>
          <a:prstGeom prst="wedgeRoundRectCallout">
            <a:avLst>
              <a:gd name="adj1" fmla="val -71704"/>
              <a:gd name="adj2" fmla="val 16398"/>
              <a:gd name="adj3" fmla="val 16667"/>
            </a:avLst>
          </a:prstGeom>
          <a:noFill/>
          <a:ln w="9525">
            <a:solidFill>
              <a:srgbClr val="2115C5"/>
            </a:solidFill>
          </a:ln>
        </p:spPr>
        <p:txBody>
          <a:bodyPr anchor="ctr"/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定滑轮既不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省力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也不省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距离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可以改变用力的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方向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9505363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1000"/>
                                        <p:tgtEl>
                                          <p:spTgt spid="226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19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19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2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1000"/>
                                        <p:tgtEl>
                                          <p:spTgt spid="19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27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227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26308" grpId="0"/>
      <p:bldP spid="23" grpId="0" bldLvl="0" animBg="1"/>
      <p:bldP spid="19501" grpId="0"/>
      <p:bldP spid="227411" grpId="0"/>
      <p:bldP spid="227375" grpId="0" bldLvl="0"/>
      <p:bldP spid="22737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6" y="375577"/>
            <a:ext cx="196024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定滑轮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52096" y="1106362"/>
            <a:ext cx="210629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定滑轮的实质</a:t>
            </a:r>
          </a:p>
        </p:txBody>
      </p:sp>
      <p:sp>
        <p:nvSpPr>
          <p:cNvPr id="228354" name="Oval 2"/>
          <p:cNvSpPr/>
          <p:nvPr/>
        </p:nvSpPr>
        <p:spPr>
          <a:xfrm>
            <a:off x="883285" y="2299616"/>
            <a:ext cx="1040130" cy="962497"/>
          </a:xfrm>
          <a:prstGeom prst="ellipse">
            <a:avLst/>
          </a:prstGeom>
          <a:noFill/>
          <a:ln w="2857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28355" name="Group 3"/>
          <p:cNvGrpSpPr/>
          <p:nvPr/>
        </p:nvGrpSpPr>
        <p:grpSpPr>
          <a:xfrm>
            <a:off x="662940" y="2667554"/>
            <a:ext cx="957898" cy="1684369"/>
            <a:chOff x="0" y="0"/>
            <a:chExt cx="862" cy="1512"/>
          </a:xfrm>
        </p:grpSpPr>
        <p:sp>
          <p:nvSpPr>
            <p:cNvPr id="20483" name="Line 4"/>
            <p:cNvSpPr/>
            <p:nvPr/>
          </p:nvSpPr>
          <p:spPr>
            <a:xfrm>
              <a:off x="138" y="0"/>
              <a:ext cx="0" cy="1008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0484" name="Text Box 5"/>
            <p:cNvSpPr txBox="1"/>
            <p:nvPr/>
          </p:nvSpPr>
          <p:spPr>
            <a:xfrm>
              <a:off x="0" y="987"/>
              <a:ext cx="862" cy="5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F</a:t>
              </a:r>
              <a:endParaRPr lang="en-US" altLang="zh-CN" sz="3200" b="1" baseline="-250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28358" name="Group 6"/>
          <p:cNvGrpSpPr/>
          <p:nvPr/>
        </p:nvGrpSpPr>
        <p:grpSpPr>
          <a:xfrm>
            <a:off x="1698626" y="2672965"/>
            <a:ext cx="1011555" cy="1716418"/>
            <a:chOff x="0" y="0"/>
            <a:chExt cx="910" cy="1516"/>
          </a:xfrm>
        </p:grpSpPr>
        <p:sp>
          <p:nvSpPr>
            <p:cNvPr id="20486" name="Line 7"/>
            <p:cNvSpPr/>
            <p:nvPr/>
          </p:nvSpPr>
          <p:spPr>
            <a:xfrm>
              <a:off x="130" y="0"/>
              <a:ext cx="0" cy="1008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0487" name="Text Box 8"/>
            <p:cNvSpPr txBox="1"/>
            <p:nvPr/>
          </p:nvSpPr>
          <p:spPr>
            <a:xfrm>
              <a:off x="0" y="999"/>
              <a:ext cx="910" cy="5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G</a:t>
              </a:r>
              <a:r>
                <a:rPr lang="zh-CN" altLang="en-US" sz="3200" b="1" baseline="-25000" dirty="0">
                  <a:latin typeface="Times New Roman" panose="02020603050405020304" pitchFamily="18" charset="0"/>
                </a:rPr>
                <a:t>物</a:t>
              </a:r>
            </a:p>
          </p:txBody>
        </p:sp>
      </p:grpSp>
      <p:grpSp>
        <p:nvGrpSpPr>
          <p:cNvPr id="20488" name="Group 9"/>
          <p:cNvGrpSpPr/>
          <p:nvPr/>
        </p:nvGrpSpPr>
        <p:grpSpPr>
          <a:xfrm>
            <a:off x="591186" y="1632807"/>
            <a:ext cx="1551305" cy="1523953"/>
            <a:chOff x="0" y="0"/>
            <a:chExt cx="1396" cy="1368"/>
          </a:xfrm>
        </p:grpSpPr>
        <p:sp>
          <p:nvSpPr>
            <p:cNvPr id="20489" name="Oval 10"/>
            <p:cNvSpPr/>
            <p:nvPr/>
          </p:nvSpPr>
          <p:spPr>
            <a:xfrm>
              <a:off x="183" y="422"/>
              <a:ext cx="944" cy="946"/>
            </a:xfrm>
            <a:prstGeom prst="ellipse">
              <a:avLst/>
            </a:prstGeom>
            <a:solidFill>
              <a:schemeClr val="tx2"/>
            </a:solidFill>
            <a:ln w="9525" cap="flat" cmpd="sng">
              <a:solidFill>
                <a:srgbClr val="33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490" name="Oval 11"/>
            <p:cNvSpPr/>
            <p:nvPr/>
          </p:nvSpPr>
          <p:spPr>
            <a:xfrm>
              <a:off x="323" y="544"/>
              <a:ext cx="675" cy="67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491" name="Rectangle 12"/>
            <p:cNvSpPr/>
            <p:nvPr/>
          </p:nvSpPr>
          <p:spPr>
            <a:xfrm>
              <a:off x="575" y="152"/>
              <a:ext cx="136" cy="746"/>
            </a:xfrm>
            <a:prstGeom prst="rect">
              <a:avLst/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492" name="Line 13"/>
            <p:cNvSpPr/>
            <p:nvPr/>
          </p:nvSpPr>
          <p:spPr>
            <a:xfrm>
              <a:off x="48" y="156"/>
              <a:ext cx="1348" cy="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3" name="Line 14"/>
            <p:cNvSpPr/>
            <p:nvPr/>
          </p:nvSpPr>
          <p:spPr>
            <a:xfrm flipH="1">
              <a:off x="0" y="0"/>
              <a:ext cx="269" cy="136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4" name="Line 15"/>
            <p:cNvSpPr/>
            <p:nvPr/>
          </p:nvSpPr>
          <p:spPr>
            <a:xfrm flipH="1">
              <a:off x="269" y="0"/>
              <a:ext cx="270" cy="136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5" name="Line 16"/>
            <p:cNvSpPr/>
            <p:nvPr/>
          </p:nvSpPr>
          <p:spPr>
            <a:xfrm flipH="1">
              <a:off x="539" y="0"/>
              <a:ext cx="270" cy="136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6" name="Line 17"/>
            <p:cNvSpPr/>
            <p:nvPr/>
          </p:nvSpPr>
          <p:spPr>
            <a:xfrm flipH="1">
              <a:off x="809" y="0"/>
              <a:ext cx="270" cy="136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7" name="Line 18"/>
            <p:cNvSpPr/>
            <p:nvPr/>
          </p:nvSpPr>
          <p:spPr>
            <a:xfrm flipH="1">
              <a:off x="1079" y="0"/>
              <a:ext cx="269" cy="136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8" name="Text Box 19"/>
            <p:cNvSpPr txBox="1"/>
            <p:nvPr/>
          </p:nvSpPr>
          <p:spPr>
            <a:xfrm>
              <a:off x="527" y="632"/>
              <a:ext cx="814" cy="4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chemeClr val="accent1"/>
                  </a:solidFill>
                  <a:latin typeface="Times New Roman" panose="02020603050405020304" pitchFamily="18" charset="0"/>
                </a:rPr>
                <a:t>0</a:t>
              </a:r>
            </a:p>
          </p:txBody>
        </p:sp>
      </p:grpSp>
      <p:grpSp>
        <p:nvGrpSpPr>
          <p:cNvPr id="228372" name="Group 20"/>
          <p:cNvGrpSpPr/>
          <p:nvPr/>
        </p:nvGrpSpPr>
        <p:grpSpPr>
          <a:xfrm>
            <a:off x="804545" y="2634770"/>
            <a:ext cx="1038860" cy="76389"/>
            <a:chOff x="0" y="0"/>
            <a:chExt cx="957" cy="48"/>
          </a:xfrm>
        </p:grpSpPr>
        <p:sp>
          <p:nvSpPr>
            <p:cNvPr id="20500" name="Line 21"/>
            <p:cNvSpPr/>
            <p:nvPr/>
          </p:nvSpPr>
          <p:spPr>
            <a:xfrm>
              <a:off x="0" y="24"/>
              <a:ext cx="957" cy="0"/>
            </a:xfrm>
            <a:prstGeom prst="line">
              <a:avLst/>
            </a:prstGeom>
            <a:ln w="73025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1" name="Oval 22"/>
            <p:cNvSpPr/>
            <p:nvPr/>
          </p:nvSpPr>
          <p:spPr>
            <a:xfrm>
              <a:off x="440" y="0"/>
              <a:ext cx="46" cy="48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28377" name="Text Box 25"/>
          <p:cNvSpPr txBox="1"/>
          <p:nvPr/>
        </p:nvSpPr>
        <p:spPr>
          <a:xfrm>
            <a:off x="2313306" y="2530373"/>
            <a:ext cx="1237615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28380" name="Group 28"/>
          <p:cNvGrpSpPr/>
          <p:nvPr/>
        </p:nvGrpSpPr>
        <p:grpSpPr>
          <a:xfrm>
            <a:off x="668655" y="2672965"/>
            <a:ext cx="1042670" cy="539884"/>
            <a:chOff x="0" y="0"/>
            <a:chExt cx="1008" cy="556"/>
          </a:xfrm>
        </p:grpSpPr>
        <p:sp>
          <p:nvSpPr>
            <p:cNvPr id="20508" name="Text Box 29"/>
            <p:cNvSpPr txBox="1"/>
            <p:nvPr/>
          </p:nvSpPr>
          <p:spPr>
            <a:xfrm>
              <a:off x="0" y="144"/>
              <a:ext cx="1008" cy="4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1">
                <a:spcBef>
                  <a:spcPct val="50000"/>
                </a:spcBef>
              </a:pPr>
              <a:r>
                <a:rPr lang="en-US" altLang="zh-CN" sz="2000">
                  <a:solidFill>
                    <a:srgbClr val="333300"/>
                  </a:solidFill>
                  <a:latin typeface="Times New Roman" panose="02020603050405020304" pitchFamily="18" charset="0"/>
                </a:rPr>
                <a:t>L</a:t>
              </a:r>
              <a:r>
                <a:rPr lang="en-US" altLang="zh-CN" sz="2000" baseline="-25000">
                  <a:solidFill>
                    <a:srgbClr val="3333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000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20509" name="AutoShape 30"/>
            <p:cNvSpPr/>
            <p:nvPr/>
          </p:nvSpPr>
          <p:spPr>
            <a:xfrm rot="-5488458">
              <a:off x="250" y="-113"/>
              <a:ext cx="227" cy="453"/>
            </a:xfrm>
            <a:prstGeom prst="leftBrace">
              <a:avLst>
                <a:gd name="adj1" fmla="val 16602"/>
                <a:gd name="adj2" fmla="val 50000"/>
              </a:avLst>
            </a:prstGeom>
            <a:noFill/>
            <a:ln w="25400" cap="flat" cmpd="sng">
              <a:solidFill>
                <a:srgbClr val="33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28383" name="Group 31"/>
          <p:cNvGrpSpPr/>
          <p:nvPr/>
        </p:nvGrpSpPr>
        <p:grpSpPr>
          <a:xfrm>
            <a:off x="1332230" y="2680604"/>
            <a:ext cx="1064260" cy="543930"/>
            <a:chOff x="0" y="0"/>
            <a:chExt cx="1008" cy="543"/>
          </a:xfrm>
        </p:grpSpPr>
        <p:sp>
          <p:nvSpPr>
            <p:cNvPr id="20511" name="AutoShape 32"/>
            <p:cNvSpPr/>
            <p:nvPr/>
          </p:nvSpPr>
          <p:spPr>
            <a:xfrm rot="-5488458">
              <a:off x="113" y="-113"/>
              <a:ext cx="227" cy="453"/>
            </a:xfrm>
            <a:prstGeom prst="leftBrace">
              <a:avLst>
                <a:gd name="adj1" fmla="val 16602"/>
                <a:gd name="adj2" fmla="val 50000"/>
              </a:avLst>
            </a:prstGeom>
            <a:noFill/>
            <a:ln w="25400" cap="flat" cmpd="sng">
              <a:solidFill>
                <a:srgbClr val="4C4A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12" name="Text Box 33"/>
            <p:cNvSpPr txBox="1"/>
            <p:nvPr/>
          </p:nvSpPr>
          <p:spPr>
            <a:xfrm>
              <a:off x="48" y="144"/>
              <a:ext cx="960" cy="3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solidFill>
                    <a:srgbClr val="333300"/>
                  </a:solidFill>
                  <a:latin typeface="Times New Roman" panose="02020603050405020304" pitchFamily="18" charset="0"/>
                </a:rPr>
                <a:t>L</a:t>
              </a:r>
              <a:r>
                <a:rPr lang="en-US" altLang="zh-CN" sz="2000" baseline="-25000">
                  <a:solidFill>
                    <a:srgbClr val="3333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000" baseline="-25000">
                <a:latin typeface="Times New Roman" panose="02020603050405020304" pitchFamily="18" charset="0"/>
              </a:endParaRPr>
            </a:p>
          </p:txBody>
        </p:sp>
      </p:grpSp>
      <p:sp>
        <p:nvSpPr>
          <p:cNvPr id="228386" name="Text Box 34"/>
          <p:cNvSpPr txBox="1"/>
          <p:nvPr/>
        </p:nvSpPr>
        <p:spPr>
          <a:xfrm>
            <a:off x="2352040" y="3041540"/>
            <a:ext cx="1198880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</a:t>
            </a:r>
            <a:r>
              <a:rPr lang="zh-CN" altLang="en-US" sz="2400" baseline="-25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</a:t>
            </a:r>
          </a:p>
        </p:txBody>
      </p:sp>
      <p:sp>
        <p:nvSpPr>
          <p:cNvPr id="228379" name="AutoShape 27"/>
          <p:cNvSpPr/>
          <p:nvPr/>
        </p:nvSpPr>
        <p:spPr>
          <a:xfrm>
            <a:off x="4692650" y="1109545"/>
            <a:ext cx="3018790" cy="2916772"/>
          </a:xfrm>
          <a:prstGeom prst="wedgeEllipseCallout">
            <a:avLst>
              <a:gd name="adj1" fmla="val -77211"/>
              <a:gd name="adj2" fmla="val 5132"/>
            </a:avLst>
          </a:prstGeom>
          <a:noFill/>
          <a:ln w="28575" cmpd="sng">
            <a:solidFill>
              <a:srgbClr val="2115C5"/>
            </a:solidFill>
            <a:prstDash val="solid"/>
          </a:ln>
        </p:spPr>
        <p:txBody>
          <a:bodyPr/>
          <a:lstStyle/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定滑轮实质上是个等臂杠杆</a:t>
            </a:r>
          </a:p>
          <a:p>
            <a:pPr algn="ctr"/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7658108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7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2283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2283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2283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228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228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228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228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228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228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228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28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" fill="hold"/>
                                        <p:tgtEl>
                                          <p:spTgt spid="228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" fill="hold"/>
                                        <p:tgtEl>
                                          <p:spTgt spid="228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28354" grpId="0" animBg="1"/>
      <p:bldP spid="228377" grpId="0"/>
      <p:bldP spid="228386" grpId="0"/>
      <p:bldP spid="22837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6" y="375577"/>
            <a:ext cx="196024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定滑轮</a:t>
            </a:r>
          </a:p>
        </p:txBody>
      </p:sp>
      <p:sp>
        <p:nvSpPr>
          <p:cNvPr id="226308" name="Text Box 4"/>
          <p:cNvSpPr txBox="1"/>
          <p:nvPr/>
        </p:nvSpPr>
        <p:spPr>
          <a:xfrm>
            <a:off x="2409191" y="1057983"/>
            <a:ext cx="4462145" cy="2312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如图，用不同方向的力拉动重物，弹簧测力计读数不变。这说明使用定滑轮力的方向改变时，大小不变。</a:t>
            </a:r>
          </a:p>
        </p:txBody>
      </p:sp>
      <p:sp>
        <p:nvSpPr>
          <p:cNvPr id="23" name="AutoShape 12"/>
          <p:cNvSpPr>
            <a:spLocks noChangeArrowheads="1"/>
          </p:cNvSpPr>
          <p:nvPr/>
        </p:nvSpPr>
        <p:spPr bwMode="auto">
          <a:xfrm>
            <a:off x="284481" y="1210123"/>
            <a:ext cx="210629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定滑轮特点</a:t>
            </a:r>
          </a:p>
        </p:txBody>
      </p:sp>
      <p:pic>
        <p:nvPicPr>
          <p:cNvPr id="226313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1335" y="1063712"/>
            <a:ext cx="2166620" cy="21758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0181" y="3172674"/>
            <a:ext cx="1621155" cy="182314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33" name="Picture 13" descr="image0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2041" y="3209595"/>
            <a:ext cx="1492885" cy="174993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标注 5"/>
          <p:cNvSpPr/>
          <p:nvPr/>
        </p:nvSpPr>
        <p:spPr>
          <a:xfrm>
            <a:off x="510541" y="3419306"/>
            <a:ext cx="2422525" cy="1330515"/>
          </a:xfrm>
          <a:prstGeom prst="wedgeRoundRectCallout">
            <a:avLst>
              <a:gd name="adj1" fmla="val 71808"/>
              <a:gd name="adj2" fmla="val -18987"/>
              <a:gd name="adj3" fmla="val 16667"/>
            </a:avLst>
          </a:prstGeom>
          <a:solidFill>
            <a:srgbClr val="FFFFFF"/>
          </a:solidFill>
          <a:ln w="28575" cap="flat" cmpd="sng">
            <a:solidFill>
              <a:srgbClr val="2115C5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定滑轮的应用如图所示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5431502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1000"/>
                                        <p:tgtEl>
                                          <p:spTgt spid="226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6308" grpId="0"/>
      <p:bldP spid="23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6" y="375577"/>
            <a:ext cx="196024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动滑轮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1" y="1169383"/>
            <a:ext cx="210629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什么是动滑轮</a:t>
            </a:r>
          </a:p>
        </p:txBody>
      </p:sp>
      <p:sp>
        <p:nvSpPr>
          <p:cNvPr id="226308" name="Text Box 4"/>
          <p:cNvSpPr txBox="1"/>
          <p:nvPr/>
        </p:nvSpPr>
        <p:spPr>
          <a:xfrm>
            <a:off x="2488565" y="1169383"/>
            <a:ext cx="5916930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工作时，滑轮位置跟被拉动物体一起运动</a:t>
            </a:r>
          </a:p>
        </p:txBody>
      </p:sp>
      <p:sp>
        <p:nvSpPr>
          <p:cNvPr id="23" name="AutoShape 12"/>
          <p:cNvSpPr>
            <a:spLocks noChangeArrowheads="1"/>
          </p:cNvSpPr>
          <p:nvPr/>
        </p:nvSpPr>
        <p:spPr bwMode="auto">
          <a:xfrm>
            <a:off x="284481" y="1875978"/>
            <a:ext cx="210629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动滑轮特点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9480" y="2579389"/>
            <a:ext cx="666750" cy="2301207"/>
          </a:xfrm>
          <a:prstGeom prst="rect">
            <a:avLst/>
          </a:prstGeom>
        </p:spPr>
      </p:pic>
      <p:sp>
        <p:nvSpPr>
          <p:cNvPr id="19501" name="Text Box 46"/>
          <p:cNvSpPr txBox="1"/>
          <p:nvPr/>
        </p:nvSpPr>
        <p:spPr>
          <a:xfrm>
            <a:off x="4013200" y="3814338"/>
            <a:ext cx="971741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zh-CN" sz="2000" baseline="-25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=2N</a:t>
            </a:r>
          </a:p>
        </p:txBody>
      </p:sp>
      <p:sp>
        <p:nvSpPr>
          <p:cNvPr id="227373" name="AutoShape 45"/>
          <p:cNvSpPr/>
          <p:nvPr/>
        </p:nvSpPr>
        <p:spPr>
          <a:xfrm>
            <a:off x="5220335" y="1753119"/>
            <a:ext cx="3550920" cy="1992470"/>
          </a:xfrm>
          <a:prstGeom prst="wedgeRoundRectCallout">
            <a:avLst>
              <a:gd name="adj1" fmla="val -71704"/>
              <a:gd name="adj2" fmla="val 16398"/>
              <a:gd name="adj3" fmla="val 16667"/>
            </a:avLst>
          </a:prstGeom>
          <a:noFill/>
          <a:ln w="9525">
            <a:solidFill>
              <a:srgbClr val="2115C5"/>
            </a:solidFill>
          </a:ln>
        </p:spPr>
        <p:txBody>
          <a:bodyPr anchor="ctr"/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动滑轮能省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一半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力但费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一倍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的距离；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不能改变用力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方向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  <p:grpSp>
        <p:nvGrpSpPr>
          <p:cNvPr id="230403" name="Group 3"/>
          <p:cNvGrpSpPr/>
          <p:nvPr/>
        </p:nvGrpSpPr>
        <p:grpSpPr>
          <a:xfrm>
            <a:off x="1242696" y="2571113"/>
            <a:ext cx="876935" cy="2185988"/>
            <a:chOff x="0" y="0"/>
            <a:chExt cx="818" cy="2829"/>
          </a:xfrm>
        </p:grpSpPr>
        <p:grpSp>
          <p:nvGrpSpPr>
            <p:cNvPr id="21507" name="Group 4"/>
            <p:cNvGrpSpPr/>
            <p:nvPr/>
          </p:nvGrpSpPr>
          <p:grpSpPr>
            <a:xfrm>
              <a:off x="408" y="0"/>
              <a:ext cx="410" cy="548"/>
              <a:chOff x="0" y="0"/>
              <a:chExt cx="410" cy="548"/>
            </a:xfrm>
          </p:grpSpPr>
          <p:grpSp>
            <p:nvGrpSpPr>
              <p:cNvPr id="21508" name="Group 5"/>
              <p:cNvGrpSpPr/>
              <p:nvPr/>
            </p:nvGrpSpPr>
            <p:grpSpPr>
              <a:xfrm>
                <a:off x="0" y="0"/>
                <a:ext cx="410" cy="515"/>
                <a:chOff x="0" y="0"/>
                <a:chExt cx="562" cy="704"/>
              </a:xfrm>
            </p:grpSpPr>
            <p:grpSp>
              <p:nvGrpSpPr>
                <p:cNvPr id="21509" name="Group 6"/>
                <p:cNvGrpSpPr/>
                <p:nvPr/>
              </p:nvGrpSpPr>
              <p:grpSpPr>
                <a:xfrm>
                  <a:off x="0" y="0"/>
                  <a:ext cx="562" cy="704"/>
                  <a:chOff x="0" y="0"/>
                  <a:chExt cx="562" cy="704"/>
                </a:xfrm>
              </p:grpSpPr>
              <p:grpSp>
                <p:nvGrpSpPr>
                  <p:cNvPr id="21510" name="Group 7"/>
                  <p:cNvGrpSpPr/>
                  <p:nvPr/>
                </p:nvGrpSpPr>
                <p:grpSpPr>
                  <a:xfrm>
                    <a:off x="0" y="0"/>
                    <a:ext cx="562" cy="704"/>
                    <a:chOff x="0" y="0"/>
                    <a:chExt cx="562" cy="704"/>
                  </a:xfrm>
                </p:grpSpPr>
                <p:sp>
                  <p:nvSpPr>
                    <p:cNvPr id="21511" name="未知"/>
                    <p:cNvSpPr/>
                    <p:nvPr/>
                  </p:nvSpPr>
                  <p:spPr>
                    <a:xfrm>
                      <a:off x="304" y="424"/>
                      <a:ext cx="258" cy="15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88"/>
                        </a:cxn>
                        <a:cxn ang="0">
                          <a:pos x="104" y="32"/>
                        </a:cxn>
                        <a:cxn ang="0">
                          <a:pos x="128" y="16"/>
                        </a:cxn>
                        <a:cxn ang="0">
                          <a:pos x="152" y="0"/>
                        </a:cxn>
                        <a:cxn ang="0">
                          <a:pos x="208" y="8"/>
                        </a:cxn>
                        <a:cxn ang="0">
                          <a:pos x="176" y="104"/>
                        </a:cxn>
                        <a:cxn ang="0">
                          <a:pos x="136" y="152"/>
                        </a:cxn>
                      </a:cxnLst>
                      <a:rect l="0" t="0" r="0" b="0"/>
                      <a:pathLst>
                        <a:path w="258" h="154">
                          <a:moveTo>
                            <a:pt x="0" y="88"/>
                          </a:moveTo>
                          <a:cubicBezTo>
                            <a:pt x="41" y="78"/>
                            <a:pt x="69" y="55"/>
                            <a:pt x="104" y="32"/>
                          </a:cubicBezTo>
                          <a:cubicBezTo>
                            <a:pt x="112" y="27"/>
                            <a:pt x="120" y="21"/>
                            <a:pt x="128" y="16"/>
                          </a:cubicBezTo>
                          <a:cubicBezTo>
                            <a:pt x="136" y="11"/>
                            <a:pt x="152" y="0"/>
                            <a:pt x="152" y="0"/>
                          </a:cubicBezTo>
                          <a:cubicBezTo>
                            <a:pt x="171" y="3"/>
                            <a:pt x="191" y="0"/>
                            <a:pt x="208" y="8"/>
                          </a:cubicBezTo>
                          <a:cubicBezTo>
                            <a:pt x="258" y="30"/>
                            <a:pt x="196" y="91"/>
                            <a:pt x="176" y="104"/>
                          </a:cubicBezTo>
                          <a:cubicBezTo>
                            <a:pt x="143" y="154"/>
                            <a:pt x="163" y="152"/>
                            <a:pt x="136" y="152"/>
                          </a:cubicBezTo>
                        </a:path>
                      </a:pathLst>
                    </a:custGeom>
                    <a:noFill/>
                    <a:ln w="31750" cap="flat" cmpd="sng">
                      <a:solidFill>
                        <a:srgbClr val="33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1512" name="Group 9"/>
                    <p:cNvGrpSpPr/>
                    <p:nvPr/>
                  </p:nvGrpSpPr>
                  <p:grpSpPr>
                    <a:xfrm>
                      <a:off x="0" y="0"/>
                      <a:ext cx="470" cy="704"/>
                      <a:chOff x="0" y="0"/>
                      <a:chExt cx="470" cy="704"/>
                    </a:xfrm>
                  </p:grpSpPr>
                  <p:grpSp>
                    <p:nvGrpSpPr>
                      <p:cNvPr id="21513" name="Group 10"/>
                      <p:cNvGrpSpPr/>
                      <p:nvPr/>
                    </p:nvGrpSpPr>
                    <p:grpSpPr>
                      <a:xfrm>
                        <a:off x="0" y="0"/>
                        <a:ext cx="440" cy="704"/>
                        <a:chOff x="0" y="0"/>
                        <a:chExt cx="440" cy="704"/>
                      </a:xfrm>
                    </p:grpSpPr>
                    <p:sp>
                      <p:nvSpPr>
                        <p:cNvPr id="21514" name="未知"/>
                        <p:cNvSpPr/>
                        <p:nvPr/>
                      </p:nvSpPr>
                      <p:spPr>
                        <a:xfrm>
                          <a:off x="120" y="88"/>
                          <a:ext cx="272" cy="60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40" y="152"/>
                            </a:cxn>
                            <a:cxn ang="0">
                              <a:pos x="32" y="344"/>
                            </a:cxn>
                            <a:cxn ang="0">
                              <a:pos x="16" y="400"/>
                            </a:cxn>
                            <a:cxn ang="0">
                              <a:pos x="0" y="448"/>
                            </a:cxn>
                            <a:cxn ang="0">
                              <a:pos x="64" y="600"/>
                            </a:cxn>
                            <a:cxn ang="0">
                              <a:pos x="88" y="592"/>
                            </a:cxn>
                            <a:cxn ang="0">
                              <a:pos x="120" y="520"/>
                            </a:cxn>
                            <a:cxn ang="0">
                              <a:pos x="184" y="360"/>
                            </a:cxn>
                            <a:cxn ang="0">
                              <a:pos x="216" y="288"/>
                            </a:cxn>
                            <a:cxn ang="0">
                              <a:pos x="264" y="192"/>
                            </a:cxn>
                            <a:cxn ang="0">
                              <a:pos x="272" y="168"/>
                            </a:cxn>
                            <a:cxn ang="0">
                              <a:pos x="264" y="0"/>
                            </a:cxn>
                          </a:cxnLst>
                          <a:rect l="0" t="0" r="0" b="0"/>
                          <a:pathLst>
                            <a:path w="272" h="600">
                              <a:moveTo>
                                <a:pt x="40" y="152"/>
                              </a:moveTo>
                              <a:cubicBezTo>
                                <a:pt x="56" y="215"/>
                                <a:pt x="48" y="281"/>
                                <a:pt x="32" y="344"/>
                              </a:cubicBezTo>
                              <a:cubicBezTo>
                                <a:pt x="27" y="363"/>
                                <a:pt x="22" y="381"/>
                                <a:pt x="16" y="400"/>
                              </a:cubicBezTo>
                              <a:cubicBezTo>
                                <a:pt x="11" y="416"/>
                                <a:pt x="0" y="448"/>
                                <a:pt x="0" y="448"/>
                              </a:cubicBezTo>
                              <a:cubicBezTo>
                                <a:pt x="7" y="500"/>
                                <a:pt x="5" y="580"/>
                                <a:pt x="64" y="600"/>
                              </a:cubicBezTo>
                              <a:cubicBezTo>
                                <a:pt x="72" y="597"/>
                                <a:pt x="83" y="599"/>
                                <a:pt x="88" y="592"/>
                              </a:cubicBezTo>
                              <a:cubicBezTo>
                                <a:pt x="103" y="571"/>
                                <a:pt x="105" y="542"/>
                                <a:pt x="120" y="520"/>
                              </a:cubicBezTo>
                              <a:cubicBezTo>
                                <a:pt x="133" y="456"/>
                                <a:pt x="149" y="413"/>
                                <a:pt x="184" y="360"/>
                              </a:cubicBezTo>
                              <a:cubicBezTo>
                                <a:pt x="198" y="339"/>
                                <a:pt x="204" y="310"/>
                                <a:pt x="216" y="288"/>
                              </a:cubicBezTo>
                              <a:cubicBezTo>
                                <a:pt x="268" y="195"/>
                                <a:pt x="233" y="285"/>
                                <a:pt x="264" y="192"/>
                              </a:cubicBezTo>
                              <a:cubicBezTo>
                                <a:pt x="267" y="184"/>
                                <a:pt x="272" y="168"/>
                                <a:pt x="272" y="168"/>
                              </a:cubicBezTo>
                              <a:cubicBezTo>
                                <a:pt x="262" y="43"/>
                                <a:pt x="264" y="99"/>
                                <a:pt x="264" y="0"/>
                              </a:cubicBezTo>
                            </a:path>
                          </a:pathLst>
                        </a:custGeom>
                        <a:noFill/>
                        <a:ln w="31750" cap="flat" cmpd="sng">
                          <a:solidFill>
                            <a:srgbClr val="3333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1515" name="未知"/>
                        <p:cNvSpPr/>
                        <p:nvPr/>
                      </p:nvSpPr>
                      <p:spPr>
                        <a:xfrm>
                          <a:off x="134" y="496"/>
                          <a:ext cx="138" cy="176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0" y="136"/>
                            </a:cxn>
                            <a:cxn ang="0">
                              <a:pos x="74" y="0"/>
                            </a:cxn>
                            <a:cxn ang="0">
                              <a:pos x="138" y="48"/>
                            </a:cxn>
                            <a:cxn ang="0">
                              <a:pos x="90" y="128"/>
                            </a:cxn>
                            <a:cxn ang="0">
                              <a:pos x="74" y="176"/>
                            </a:cxn>
                            <a:cxn ang="0">
                              <a:pos x="26" y="168"/>
                            </a:cxn>
                            <a:cxn ang="0">
                              <a:pos x="42" y="64"/>
                            </a:cxn>
                          </a:cxnLst>
                          <a:rect l="0" t="0" r="0" b="0"/>
                          <a:pathLst>
                            <a:path w="138" h="176">
                              <a:moveTo>
                                <a:pt x="10" y="136"/>
                              </a:moveTo>
                              <a:cubicBezTo>
                                <a:pt x="27" y="84"/>
                                <a:pt x="26" y="32"/>
                                <a:pt x="74" y="0"/>
                              </a:cubicBezTo>
                              <a:cubicBezTo>
                                <a:pt x="104" y="10"/>
                                <a:pt x="111" y="30"/>
                                <a:pt x="138" y="48"/>
                              </a:cubicBezTo>
                              <a:cubicBezTo>
                                <a:pt x="95" y="62"/>
                                <a:pt x="103" y="89"/>
                                <a:pt x="90" y="128"/>
                              </a:cubicBezTo>
                              <a:cubicBezTo>
                                <a:pt x="85" y="144"/>
                                <a:pt x="74" y="176"/>
                                <a:pt x="74" y="176"/>
                              </a:cubicBezTo>
                              <a:cubicBezTo>
                                <a:pt x="58" y="173"/>
                                <a:pt x="40" y="176"/>
                                <a:pt x="26" y="168"/>
                              </a:cubicBezTo>
                              <a:cubicBezTo>
                                <a:pt x="0" y="153"/>
                                <a:pt x="42" y="91"/>
                                <a:pt x="42" y="64"/>
                              </a:cubicBezTo>
                            </a:path>
                          </a:pathLst>
                        </a:custGeom>
                        <a:noFill/>
                        <a:ln w="31750" cap="flat" cmpd="sng">
                          <a:solidFill>
                            <a:srgbClr val="3333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1516" name="未知"/>
                        <p:cNvSpPr/>
                        <p:nvPr/>
                      </p:nvSpPr>
                      <p:spPr>
                        <a:xfrm>
                          <a:off x="0" y="0"/>
                          <a:ext cx="440" cy="70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52" y="0"/>
                            </a:cxn>
                            <a:cxn ang="0">
                              <a:pos x="120" y="48"/>
                            </a:cxn>
                            <a:cxn ang="0">
                              <a:pos x="112" y="72"/>
                            </a:cxn>
                            <a:cxn ang="0">
                              <a:pos x="64" y="144"/>
                            </a:cxn>
                            <a:cxn ang="0">
                              <a:pos x="0" y="288"/>
                            </a:cxn>
                            <a:cxn ang="0">
                              <a:pos x="24" y="432"/>
                            </a:cxn>
                            <a:cxn ang="0">
                              <a:pos x="32" y="672"/>
                            </a:cxn>
                            <a:cxn ang="0">
                              <a:pos x="48" y="648"/>
                            </a:cxn>
                            <a:cxn ang="0">
                              <a:pos x="40" y="624"/>
                            </a:cxn>
                            <a:cxn ang="0">
                              <a:pos x="112" y="680"/>
                            </a:cxn>
                            <a:cxn ang="0">
                              <a:pos x="320" y="688"/>
                            </a:cxn>
                            <a:cxn ang="0">
                              <a:pos x="384" y="688"/>
                            </a:cxn>
                            <a:cxn ang="0">
                              <a:pos x="408" y="640"/>
                            </a:cxn>
                            <a:cxn ang="0">
                              <a:pos x="440" y="592"/>
                            </a:cxn>
                            <a:cxn ang="0">
                              <a:pos x="384" y="560"/>
                            </a:cxn>
                            <a:cxn ang="0">
                              <a:pos x="376" y="584"/>
                            </a:cxn>
                            <a:cxn ang="0">
                              <a:pos x="256" y="608"/>
                            </a:cxn>
                          </a:cxnLst>
                          <a:rect l="0" t="0" r="0" b="0"/>
                          <a:pathLst>
                            <a:path w="440" h="704">
                              <a:moveTo>
                                <a:pt x="152" y="0"/>
                              </a:moveTo>
                              <a:cubicBezTo>
                                <a:pt x="141" y="16"/>
                                <a:pt x="126" y="30"/>
                                <a:pt x="120" y="48"/>
                              </a:cubicBezTo>
                              <a:cubicBezTo>
                                <a:pt x="117" y="56"/>
                                <a:pt x="116" y="65"/>
                                <a:pt x="112" y="72"/>
                              </a:cubicBezTo>
                              <a:cubicBezTo>
                                <a:pt x="98" y="97"/>
                                <a:pt x="73" y="117"/>
                                <a:pt x="64" y="144"/>
                              </a:cubicBezTo>
                              <a:cubicBezTo>
                                <a:pt x="48" y="192"/>
                                <a:pt x="28" y="246"/>
                                <a:pt x="0" y="288"/>
                              </a:cubicBezTo>
                              <a:cubicBezTo>
                                <a:pt x="8" y="337"/>
                                <a:pt x="18" y="383"/>
                                <a:pt x="24" y="432"/>
                              </a:cubicBezTo>
                              <a:cubicBezTo>
                                <a:pt x="27" y="512"/>
                                <a:pt x="23" y="592"/>
                                <a:pt x="32" y="672"/>
                              </a:cubicBezTo>
                              <a:cubicBezTo>
                                <a:pt x="33" y="682"/>
                                <a:pt x="46" y="657"/>
                                <a:pt x="48" y="648"/>
                              </a:cubicBezTo>
                              <a:cubicBezTo>
                                <a:pt x="49" y="640"/>
                                <a:pt x="43" y="632"/>
                                <a:pt x="40" y="624"/>
                              </a:cubicBezTo>
                              <a:cubicBezTo>
                                <a:pt x="25" y="668"/>
                                <a:pt x="76" y="668"/>
                                <a:pt x="112" y="680"/>
                              </a:cubicBezTo>
                              <a:cubicBezTo>
                                <a:pt x="178" y="702"/>
                                <a:pt x="251" y="685"/>
                                <a:pt x="320" y="688"/>
                              </a:cubicBezTo>
                              <a:cubicBezTo>
                                <a:pt x="341" y="692"/>
                                <a:pt x="364" y="704"/>
                                <a:pt x="384" y="688"/>
                              </a:cubicBezTo>
                              <a:cubicBezTo>
                                <a:pt x="405" y="671"/>
                                <a:pt x="396" y="661"/>
                                <a:pt x="408" y="640"/>
                              </a:cubicBezTo>
                              <a:cubicBezTo>
                                <a:pt x="417" y="623"/>
                                <a:pt x="440" y="592"/>
                                <a:pt x="440" y="592"/>
                              </a:cubicBezTo>
                              <a:cubicBezTo>
                                <a:pt x="429" y="548"/>
                                <a:pt x="427" y="546"/>
                                <a:pt x="384" y="560"/>
                              </a:cubicBezTo>
                              <a:cubicBezTo>
                                <a:pt x="381" y="568"/>
                                <a:pt x="383" y="579"/>
                                <a:pt x="376" y="584"/>
                              </a:cubicBezTo>
                              <a:cubicBezTo>
                                <a:pt x="343" y="608"/>
                                <a:pt x="294" y="608"/>
                                <a:pt x="256" y="608"/>
                              </a:cubicBezTo>
                            </a:path>
                          </a:pathLst>
                        </a:custGeom>
                        <a:noFill/>
                        <a:ln w="31750" cap="flat" cmpd="sng">
                          <a:solidFill>
                            <a:srgbClr val="3333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21517" name="未知"/>
                      <p:cNvSpPr/>
                      <p:nvPr/>
                    </p:nvSpPr>
                    <p:spPr>
                      <a:xfrm>
                        <a:off x="320" y="352"/>
                        <a:ext cx="150" cy="8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88"/>
                          </a:cxn>
                          <a:cxn ang="0">
                            <a:pos x="56" y="32"/>
                          </a:cxn>
                          <a:cxn ang="0">
                            <a:pos x="64" y="8"/>
                          </a:cxn>
                          <a:cxn ang="0">
                            <a:pos x="88" y="0"/>
                          </a:cxn>
                          <a:cxn ang="0">
                            <a:pos x="136" y="80"/>
                          </a:cxn>
                        </a:cxnLst>
                        <a:rect l="0" t="0" r="0" b="0"/>
                        <a:pathLst>
                          <a:path w="150" h="88">
                            <a:moveTo>
                              <a:pt x="0" y="88"/>
                            </a:moveTo>
                            <a:cubicBezTo>
                              <a:pt x="42" y="74"/>
                              <a:pt x="19" y="87"/>
                              <a:pt x="56" y="32"/>
                            </a:cubicBezTo>
                            <a:cubicBezTo>
                              <a:pt x="61" y="25"/>
                              <a:pt x="58" y="14"/>
                              <a:pt x="64" y="8"/>
                            </a:cubicBezTo>
                            <a:cubicBezTo>
                              <a:pt x="70" y="2"/>
                              <a:pt x="80" y="3"/>
                              <a:pt x="88" y="0"/>
                            </a:cubicBezTo>
                            <a:cubicBezTo>
                              <a:pt x="150" y="12"/>
                              <a:pt x="136" y="17"/>
                              <a:pt x="136" y="80"/>
                            </a:cubicBezTo>
                          </a:path>
                        </a:pathLst>
                      </a:custGeom>
                      <a:noFill/>
                      <a:ln w="31750" cap="flat" cmpd="sng">
                        <a:solidFill>
                          <a:srgbClr val="3333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21518" name="未知"/>
                  <p:cNvSpPr/>
                  <p:nvPr/>
                </p:nvSpPr>
                <p:spPr>
                  <a:xfrm>
                    <a:off x="358" y="488"/>
                    <a:ext cx="31" cy="106"/>
                  </a:xfrm>
                  <a:custGeom>
                    <a:avLst/>
                    <a:gdLst/>
                    <a:ahLst/>
                    <a:cxnLst>
                      <a:cxn ang="0">
                        <a:pos x="10" y="0"/>
                      </a:cxn>
                      <a:cxn ang="0">
                        <a:pos x="26" y="24"/>
                      </a:cxn>
                      <a:cxn ang="0">
                        <a:pos x="26" y="80"/>
                      </a:cxn>
                    </a:cxnLst>
                    <a:rect l="0" t="0" r="0" b="0"/>
                    <a:pathLst>
                      <a:path w="31" h="106">
                        <a:moveTo>
                          <a:pt x="10" y="0"/>
                        </a:moveTo>
                        <a:cubicBezTo>
                          <a:pt x="15" y="8"/>
                          <a:pt x="25" y="14"/>
                          <a:pt x="26" y="24"/>
                        </a:cubicBezTo>
                        <a:cubicBezTo>
                          <a:pt x="31" y="78"/>
                          <a:pt x="0" y="106"/>
                          <a:pt x="26" y="80"/>
                        </a:cubicBezTo>
                      </a:path>
                    </a:pathLst>
                  </a:custGeom>
                  <a:noFill/>
                  <a:ln w="31750" cap="flat" cmpd="sng">
                    <a:solidFill>
                      <a:srgbClr val="333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19" name="未知"/>
                  <p:cNvSpPr/>
                  <p:nvPr/>
                </p:nvSpPr>
                <p:spPr>
                  <a:xfrm>
                    <a:off x="348" y="424"/>
                    <a:ext cx="12" cy="64"/>
                  </a:xfrm>
                  <a:custGeom>
                    <a:avLst/>
                    <a:gdLst/>
                    <a:ahLst/>
                    <a:cxnLst>
                      <a:cxn ang="0">
                        <a:pos x="12" y="0"/>
                      </a:cxn>
                      <a:cxn ang="0">
                        <a:pos x="4" y="64"/>
                      </a:cxn>
                    </a:cxnLst>
                    <a:rect l="0" t="0" r="0" b="0"/>
                    <a:pathLst>
                      <a:path w="12" h="64">
                        <a:moveTo>
                          <a:pt x="12" y="0"/>
                        </a:moveTo>
                        <a:cubicBezTo>
                          <a:pt x="0" y="37"/>
                          <a:pt x="4" y="16"/>
                          <a:pt x="4" y="64"/>
                        </a:cubicBezTo>
                      </a:path>
                    </a:pathLst>
                  </a:custGeom>
                  <a:noFill/>
                  <a:ln w="31750" cap="flat" cmpd="sng">
                    <a:solidFill>
                      <a:srgbClr val="333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520" name="Group 17"/>
                <p:cNvGrpSpPr/>
                <p:nvPr/>
              </p:nvGrpSpPr>
              <p:grpSpPr>
                <a:xfrm>
                  <a:off x="368" y="464"/>
                  <a:ext cx="128" cy="163"/>
                  <a:chOff x="0" y="0"/>
                  <a:chExt cx="128" cy="163"/>
                </a:xfrm>
              </p:grpSpPr>
              <p:sp>
                <p:nvSpPr>
                  <p:cNvPr id="21521" name="未知"/>
                  <p:cNvSpPr/>
                  <p:nvPr/>
                </p:nvSpPr>
                <p:spPr>
                  <a:xfrm>
                    <a:off x="82" y="0"/>
                    <a:ext cx="46" cy="99"/>
                  </a:xfrm>
                  <a:custGeom>
                    <a:avLst/>
                    <a:gdLst/>
                    <a:ahLst/>
                    <a:cxnLst>
                      <a:cxn ang="0">
                        <a:pos x="46" y="0"/>
                      </a:cxn>
                      <a:cxn ang="0">
                        <a:pos x="22" y="8"/>
                      </a:cxn>
                      <a:cxn ang="0">
                        <a:pos x="6" y="56"/>
                      </a:cxn>
                      <a:cxn ang="0">
                        <a:pos x="22" y="96"/>
                      </a:cxn>
                    </a:cxnLst>
                    <a:rect l="0" t="0" r="0" b="0"/>
                    <a:pathLst>
                      <a:path w="46" h="99">
                        <a:moveTo>
                          <a:pt x="46" y="0"/>
                        </a:moveTo>
                        <a:cubicBezTo>
                          <a:pt x="38" y="3"/>
                          <a:pt x="27" y="1"/>
                          <a:pt x="22" y="8"/>
                        </a:cubicBezTo>
                        <a:cubicBezTo>
                          <a:pt x="12" y="22"/>
                          <a:pt x="6" y="56"/>
                          <a:pt x="6" y="56"/>
                        </a:cubicBezTo>
                        <a:cubicBezTo>
                          <a:pt x="15" y="99"/>
                          <a:pt x="0" y="96"/>
                          <a:pt x="22" y="96"/>
                        </a:cubicBezTo>
                      </a:path>
                    </a:pathLst>
                  </a:custGeom>
                  <a:noFill/>
                  <a:ln w="31750" cap="flat" cmpd="sng">
                    <a:solidFill>
                      <a:srgbClr val="333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22" name="未知"/>
                  <p:cNvSpPr/>
                  <p:nvPr/>
                </p:nvSpPr>
                <p:spPr>
                  <a:xfrm>
                    <a:off x="0" y="104"/>
                    <a:ext cx="56" cy="59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24" y="16"/>
                      </a:cxn>
                      <a:cxn ang="0">
                        <a:pos x="56" y="48"/>
                      </a:cxn>
                    </a:cxnLst>
                    <a:rect l="0" t="0" r="0" b="0"/>
                    <a:pathLst>
                      <a:path w="56" h="59">
                        <a:moveTo>
                          <a:pt x="48" y="0"/>
                        </a:moveTo>
                        <a:cubicBezTo>
                          <a:pt x="40" y="5"/>
                          <a:pt x="30" y="8"/>
                          <a:pt x="24" y="16"/>
                        </a:cubicBezTo>
                        <a:cubicBezTo>
                          <a:pt x="0" y="46"/>
                          <a:pt x="33" y="59"/>
                          <a:pt x="56" y="48"/>
                        </a:cubicBezTo>
                      </a:path>
                    </a:pathLst>
                  </a:custGeom>
                  <a:noFill/>
                  <a:ln w="31750" cap="flat" cmpd="sng">
                    <a:solidFill>
                      <a:srgbClr val="333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1523" name="Rectangle 20"/>
              <p:cNvSpPr/>
              <p:nvPr/>
            </p:nvSpPr>
            <p:spPr>
              <a:xfrm>
                <a:off x="108" y="480"/>
                <a:ext cx="48" cy="68"/>
              </a:xfrm>
              <a:prstGeom prst="rect">
                <a:avLst/>
              </a:prstGeom>
              <a:solidFill>
                <a:schemeClr val="bg2"/>
              </a:solidFill>
              <a:ln w="9525" cap="flat" cmpd="sng">
                <a:solidFill>
                  <a:schemeClr val="bg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1524" name="Group 21"/>
            <p:cNvGrpSpPr/>
            <p:nvPr/>
          </p:nvGrpSpPr>
          <p:grpSpPr>
            <a:xfrm>
              <a:off x="0" y="543"/>
              <a:ext cx="643" cy="2286"/>
              <a:chOff x="0" y="0"/>
              <a:chExt cx="643" cy="2286"/>
            </a:xfrm>
          </p:grpSpPr>
          <p:sp>
            <p:nvSpPr>
              <p:cNvPr id="21525" name="Rectangle 22"/>
              <p:cNvSpPr/>
              <p:nvPr/>
            </p:nvSpPr>
            <p:spPr>
              <a:xfrm>
                <a:off x="451" y="0"/>
                <a:ext cx="192" cy="720"/>
              </a:xfrm>
              <a:prstGeom prst="rect">
                <a:avLst/>
              </a:prstGeom>
              <a:solidFill>
                <a:srgbClr val="4C4A00"/>
              </a:solidFill>
              <a:ln w="9525">
                <a:noFill/>
              </a:ln>
            </p:spPr>
            <p:txBody>
              <a:bodyPr wrap="none" anchor="ctr"/>
              <a:lstStyle/>
              <a:p>
                <a:pPr algn="ctr"/>
                <a:endParaRPr lang="zh-CN" altLang="zh-CN" sz="2400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21526" name="Group 23"/>
              <p:cNvGrpSpPr/>
              <p:nvPr/>
            </p:nvGrpSpPr>
            <p:grpSpPr>
              <a:xfrm>
                <a:off x="500" y="723"/>
                <a:ext cx="97" cy="312"/>
                <a:chOff x="0" y="0"/>
                <a:chExt cx="97" cy="312"/>
              </a:xfrm>
            </p:grpSpPr>
            <p:sp>
              <p:nvSpPr>
                <p:cNvPr id="21527" name="Rectangle 24"/>
                <p:cNvSpPr/>
                <p:nvPr/>
              </p:nvSpPr>
              <p:spPr>
                <a:xfrm>
                  <a:off x="0" y="0"/>
                  <a:ext cx="96" cy="9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528" name="Rectangle 25"/>
                <p:cNvSpPr/>
                <p:nvPr/>
              </p:nvSpPr>
              <p:spPr>
                <a:xfrm>
                  <a:off x="0" y="96"/>
                  <a:ext cx="96" cy="96"/>
                </a:xfrm>
                <a:prstGeom prst="rect">
                  <a:avLst/>
                </a:prstGeom>
                <a:solidFill>
                  <a:schemeClr val="bg2"/>
                </a:solidFill>
                <a:ln w="9525" cap="flat" cmpd="sng">
                  <a:solidFill>
                    <a:schemeClr val="bg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grpSp>
              <p:nvGrpSpPr>
                <p:cNvPr id="21529" name="Group 26"/>
                <p:cNvGrpSpPr/>
                <p:nvPr/>
              </p:nvGrpSpPr>
              <p:grpSpPr>
                <a:xfrm>
                  <a:off x="1" y="192"/>
                  <a:ext cx="96" cy="120"/>
                  <a:chOff x="0" y="0"/>
                  <a:chExt cx="96" cy="120"/>
                </a:xfrm>
              </p:grpSpPr>
              <p:sp>
                <p:nvSpPr>
                  <p:cNvPr id="21530" name="Line 27"/>
                  <p:cNvSpPr/>
                  <p:nvPr/>
                </p:nvSpPr>
                <p:spPr>
                  <a:xfrm>
                    <a:off x="48" y="0"/>
                    <a:ext cx="0" cy="48"/>
                  </a:xfrm>
                  <a:prstGeom prst="line">
                    <a:avLst/>
                  </a:prstGeom>
                  <a:ln w="28575" cap="flat" cmpd="sng">
                    <a:solidFill>
                      <a:srgbClr val="42004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531" name="Arc 28"/>
                  <p:cNvSpPr/>
                  <p:nvPr/>
                </p:nvSpPr>
                <p:spPr>
                  <a:xfrm>
                    <a:off x="0" y="50"/>
                    <a:ext cx="96" cy="70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1" y="27"/>
                      </a:cxn>
                      <a:cxn ang="0">
                        <a:pos x="48" y="35"/>
                      </a:cxn>
                    </a:cxnLst>
                    <a:rect l="0" t="0" r="0" b="0"/>
                    <a:pathLst>
                      <a:path w="43200" h="43200" fill="none">
                        <a:moveTo>
                          <a:pt x="21599" y="0"/>
                        </a:moveTo>
                        <a:cubicBezTo>
                          <a:pt x="33529" y="0"/>
                          <a:pt x="43200" y="9670"/>
                          <a:pt x="43200" y="21600"/>
                        </a:cubicBezTo>
                        <a:cubicBezTo>
                          <a:pt x="43200" y="33529"/>
                          <a:pt x="33529" y="43200"/>
                          <a:pt x="21600" y="43200"/>
                        </a:cubicBezTo>
                        <a:cubicBezTo>
                          <a:pt x="9670" y="43200"/>
                          <a:pt x="0" y="33529"/>
                          <a:pt x="0" y="21600"/>
                        </a:cubicBezTo>
                        <a:cubicBezTo>
                          <a:pt x="-1" y="19930"/>
                          <a:pt x="193" y="18267"/>
                          <a:pt x="576" y="16642"/>
                        </a:cubicBezTo>
                      </a:path>
                      <a:path w="43200" h="43200" stroke="0">
                        <a:moveTo>
                          <a:pt x="21599" y="0"/>
                        </a:moveTo>
                        <a:cubicBezTo>
                          <a:pt x="33529" y="0"/>
                          <a:pt x="43200" y="9670"/>
                          <a:pt x="43200" y="21600"/>
                        </a:cubicBezTo>
                        <a:cubicBezTo>
                          <a:pt x="43200" y="33529"/>
                          <a:pt x="33529" y="43200"/>
                          <a:pt x="21600" y="43200"/>
                        </a:cubicBezTo>
                        <a:cubicBezTo>
                          <a:pt x="9670" y="43200"/>
                          <a:pt x="0" y="33529"/>
                          <a:pt x="0" y="21600"/>
                        </a:cubicBezTo>
                        <a:cubicBezTo>
                          <a:pt x="-1" y="19930"/>
                          <a:pt x="193" y="18267"/>
                          <a:pt x="576" y="16642"/>
                        </a:cubicBezTo>
                        <a:lnTo>
                          <a:pt x="21600" y="21600"/>
                        </a:lnTo>
                        <a:lnTo>
                          <a:pt x="21599" y="0"/>
                        </a:lnTo>
                        <a:close/>
                      </a:path>
                    </a:pathLst>
                  </a:custGeom>
                  <a:noFill/>
                  <a:ln w="28575" cap="flat" cmpd="sng">
                    <a:solidFill>
                      <a:srgbClr val="42004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1532" name="Group 29"/>
              <p:cNvGrpSpPr/>
              <p:nvPr/>
            </p:nvGrpSpPr>
            <p:grpSpPr>
              <a:xfrm>
                <a:off x="0" y="241"/>
                <a:ext cx="562" cy="2045"/>
                <a:chOff x="0" y="0"/>
                <a:chExt cx="562" cy="2045"/>
              </a:xfrm>
            </p:grpSpPr>
            <p:sp>
              <p:nvSpPr>
                <p:cNvPr id="21533" name="Line 30"/>
                <p:cNvSpPr/>
                <p:nvPr/>
              </p:nvSpPr>
              <p:spPr>
                <a:xfrm>
                  <a:off x="226" y="48"/>
                  <a:ext cx="0" cy="1294"/>
                </a:xfrm>
                <a:prstGeom prst="line">
                  <a:avLst/>
                </a:prstGeom>
                <a:ln w="15875" cap="flat" cmpd="sng">
                  <a:solidFill>
                    <a:srgbClr val="660066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21534" name="Group 31"/>
                <p:cNvGrpSpPr/>
                <p:nvPr/>
              </p:nvGrpSpPr>
              <p:grpSpPr>
                <a:xfrm>
                  <a:off x="0" y="0"/>
                  <a:ext cx="389" cy="52"/>
                  <a:chOff x="0" y="0"/>
                  <a:chExt cx="389" cy="52"/>
                </a:xfrm>
              </p:grpSpPr>
              <p:sp>
                <p:nvSpPr>
                  <p:cNvPr id="21535" name="Line 32"/>
                  <p:cNvSpPr/>
                  <p:nvPr/>
                </p:nvSpPr>
                <p:spPr>
                  <a:xfrm flipV="1">
                    <a:off x="0" y="48"/>
                    <a:ext cx="384" cy="4"/>
                  </a:xfrm>
                  <a:prstGeom prst="line">
                    <a:avLst/>
                  </a:prstGeom>
                  <a:ln w="19050" cap="flat" cmpd="sng">
                    <a:solidFill>
                      <a:srgbClr val="000066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grpSp>
                <p:nvGrpSpPr>
                  <p:cNvPr id="21536" name="Group 33"/>
                  <p:cNvGrpSpPr/>
                  <p:nvPr/>
                </p:nvGrpSpPr>
                <p:grpSpPr>
                  <a:xfrm>
                    <a:off x="5" y="0"/>
                    <a:ext cx="384" cy="48"/>
                    <a:chOff x="0" y="0"/>
                    <a:chExt cx="384" cy="48"/>
                  </a:xfrm>
                </p:grpSpPr>
                <p:sp>
                  <p:nvSpPr>
                    <p:cNvPr id="21537" name="Line 34"/>
                    <p:cNvSpPr/>
                    <p:nvPr/>
                  </p:nvSpPr>
                  <p:spPr>
                    <a:xfrm flipH="1">
                      <a:off x="0" y="0"/>
                      <a:ext cx="96" cy="48"/>
                    </a:xfrm>
                    <a:prstGeom prst="line">
                      <a:avLst/>
                    </a:prstGeom>
                    <a:ln w="19050" cap="flat" cmpd="sng">
                      <a:solidFill>
                        <a:srgbClr val="000066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538" name="Line 35"/>
                    <p:cNvSpPr/>
                    <p:nvPr/>
                  </p:nvSpPr>
                  <p:spPr>
                    <a:xfrm flipH="1">
                      <a:off x="96" y="0"/>
                      <a:ext cx="96" cy="48"/>
                    </a:xfrm>
                    <a:prstGeom prst="line">
                      <a:avLst/>
                    </a:prstGeom>
                    <a:ln w="19050" cap="flat" cmpd="sng">
                      <a:solidFill>
                        <a:srgbClr val="000066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539" name="Line 36"/>
                    <p:cNvSpPr/>
                    <p:nvPr/>
                  </p:nvSpPr>
                  <p:spPr>
                    <a:xfrm flipH="1">
                      <a:off x="192" y="0"/>
                      <a:ext cx="96" cy="48"/>
                    </a:xfrm>
                    <a:prstGeom prst="line">
                      <a:avLst/>
                    </a:prstGeom>
                    <a:ln w="19050" cap="flat" cmpd="sng">
                      <a:solidFill>
                        <a:srgbClr val="000066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540" name="Line 37"/>
                    <p:cNvSpPr/>
                    <p:nvPr/>
                  </p:nvSpPr>
                  <p:spPr>
                    <a:xfrm flipH="1">
                      <a:off x="288" y="0"/>
                      <a:ext cx="96" cy="48"/>
                    </a:xfrm>
                    <a:prstGeom prst="line">
                      <a:avLst/>
                    </a:prstGeom>
                    <a:ln w="19050" cap="flat" cmpd="sng">
                      <a:solidFill>
                        <a:srgbClr val="000066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</p:grpSp>
            </p:grpSp>
            <p:grpSp>
              <p:nvGrpSpPr>
                <p:cNvPr id="21541" name="Group 38"/>
                <p:cNvGrpSpPr/>
                <p:nvPr/>
              </p:nvGrpSpPr>
              <p:grpSpPr>
                <a:xfrm>
                  <a:off x="226" y="1146"/>
                  <a:ext cx="336" cy="899"/>
                  <a:chOff x="0" y="0"/>
                  <a:chExt cx="336" cy="899"/>
                </a:xfrm>
              </p:grpSpPr>
              <p:sp>
                <p:nvSpPr>
                  <p:cNvPr id="21542" name="Line 39"/>
                  <p:cNvSpPr/>
                  <p:nvPr/>
                </p:nvSpPr>
                <p:spPr>
                  <a:xfrm>
                    <a:off x="166" y="406"/>
                    <a:ext cx="0" cy="48"/>
                  </a:xfrm>
                  <a:prstGeom prst="line">
                    <a:avLst/>
                  </a:prstGeom>
                  <a:ln w="25400" cap="flat" cmpd="sng">
                    <a:solidFill>
                      <a:schemeClr val="bg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grpSp>
                <p:nvGrpSpPr>
                  <p:cNvPr id="21543" name="Group 40"/>
                  <p:cNvGrpSpPr/>
                  <p:nvPr/>
                </p:nvGrpSpPr>
                <p:grpSpPr>
                  <a:xfrm>
                    <a:off x="0" y="0"/>
                    <a:ext cx="336" cy="899"/>
                    <a:chOff x="0" y="0"/>
                    <a:chExt cx="336" cy="899"/>
                  </a:xfrm>
                </p:grpSpPr>
                <p:grpSp>
                  <p:nvGrpSpPr>
                    <p:cNvPr id="21544" name="Group 41"/>
                    <p:cNvGrpSpPr/>
                    <p:nvPr/>
                  </p:nvGrpSpPr>
                  <p:grpSpPr>
                    <a:xfrm>
                      <a:off x="0" y="0"/>
                      <a:ext cx="336" cy="899"/>
                      <a:chOff x="0" y="0"/>
                      <a:chExt cx="336" cy="899"/>
                    </a:xfrm>
                  </p:grpSpPr>
                  <p:grpSp>
                    <p:nvGrpSpPr>
                      <p:cNvPr id="21545" name="Group 42"/>
                      <p:cNvGrpSpPr/>
                      <p:nvPr/>
                    </p:nvGrpSpPr>
                    <p:grpSpPr>
                      <a:xfrm>
                        <a:off x="40" y="456"/>
                        <a:ext cx="288" cy="443"/>
                        <a:chOff x="0" y="0"/>
                        <a:chExt cx="288" cy="443"/>
                      </a:xfrm>
                    </p:grpSpPr>
                    <p:sp>
                      <p:nvSpPr>
                        <p:cNvPr id="21546" name="Arc 43"/>
                        <p:cNvSpPr/>
                        <p:nvPr/>
                      </p:nvSpPr>
                      <p:spPr>
                        <a:xfrm>
                          <a:off x="78" y="0"/>
                          <a:ext cx="96" cy="7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48" y="0"/>
                            </a:cxn>
                            <a:cxn ang="0">
                              <a:pos x="1" y="27"/>
                            </a:cxn>
                            <a:cxn ang="0">
                              <a:pos x="48" y="35"/>
                            </a:cxn>
                          </a:cxnLst>
                          <a:rect l="0" t="0" r="0" b="0"/>
                          <a:pathLst>
                            <a:path w="43200" h="43200" fill="none">
                              <a:moveTo>
                                <a:pt x="21599" y="0"/>
                              </a:moveTo>
                              <a:cubicBezTo>
                                <a:pt x="33529" y="0"/>
                                <a:pt x="43200" y="9670"/>
                                <a:pt x="43200" y="21600"/>
                              </a:cubicBezTo>
                              <a:cubicBezTo>
                                <a:pt x="43200" y="33529"/>
                                <a:pt x="33529" y="43200"/>
                                <a:pt x="21600" y="43200"/>
                              </a:cubicBezTo>
                              <a:cubicBezTo>
                                <a:pt x="9670" y="43200"/>
                                <a:pt x="0" y="33529"/>
                                <a:pt x="0" y="21600"/>
                              </a:cubicBezTo>
                              <a:cubicBezTo>
                                <a:pt x="-1" y="19930"/>
                                <a:pt x="193" y="18267"/>
                                <a:pt x="576" y="16642"/>
                              </a:cubicBezTo>
                            </a:path>
                            <a:path w="43200" h="43200" stroke="0">
                              <a:moveTo>
                                <a:pt x="21599" y="0"/>
                              </a:moveTo>
                              <a:cubicBezTo>
                                <a:pt x="33529" y="0"/>
                                <a:pt x="43200" y="9670"/>
                                <a:pt x="43200" y="21600"/>
                              </a:cubicBezTo>
                              <a:cubicBezTo>
                                <a:pt x="43200" y="33529"/>
                                <a:pt x="33529" y="43200"/>
                                <a:pt x="21600" y="43200"/>
                              </a:cubicBezTo>
                              <a:cubicBezTo>
                                <a:pt x="9670" y="43200"/>
                                <a:pt x="0" y="33529"/>
                                <a:pt x="0" y="21600"/>
                              </a:cubicBezTo>
                              <a:cubicBezTo>
                                <a:pt x="-1" y="19930"/>
                                <a:pt x="193" y="18267"/>
                                <a:pt x="576" y="16642"/>
                              </a:cubicBezTo>
                              <a:lnTo>
                                <a:pt x="21600" y="21600"/>
                              </a:lnTo>
                              <a:lnTo>
                                <a:pt x="21599" y="0"/>
                              </a:lnTo>
                              <a:close/>
                            </a:path>
                          </a:pathLst>
                        </a:custGeom>
                        <a:noFill/>
                        <a:ln w="25400" cap="flat" cmpd="sng">
                          <a:solidFill>
                            <a:schemeClr val="bg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21547" name="Group 44"/>
                        <p:cNvGrpSpPr/>
                        <p:nvPr/>
                      </p:nvGrpSpPr>
                      <p:grpSpPr>
                        <a:xfrm>
                          <a:off x="0" y="59"/>
                          <a:ext cx="288" cy="384"/>
                          <a:chOff x="0" y="0"/>
                          <a:chExt cx="288" cy="384"/>
                        </a:xfrm>
                      </p:grpSpPr>
                      <p:sp>
                        <p:nvSpPr>
                          <p:cNvPr id="21548" name="Line 45"/>
                          <p:cNvSpPr/>
                          <p:nvPr/>
                        </p:nvSpPr>
                        <p:spPr>
                          <a:xfrm>
                            <a:off x="144" y="0"/>
                            <a:ext cx="0" cy="116"/>
                          </a:xfrm>
                          <a:prstGeom prst="line">
                            <a:avLst/>
                          </a:prstGeom>
                          <a:ln w="15875" cap="flat" cmpd="sng">
                            <a:solidFill>
                              <a:srgbClr val="800080"/>
                            </a:solidFill>
                            <a:prstDash val="solid"/>
                            <a:headEnd type="none" w="med" len="med"/>
                            <a:tailEnd type="none" w="med" len="med"/>
                          </a:ln>
                        </p:spPr>
                      </p:sp>
                      <p:sp>
                        <p:nvSpPr>
                          <p:cNvPr id="21549" name="Rectangle 46"/>
                          <p:cNvSpPr/>
                          <p:nvPr/>
                        </p:nvSpPr>
                        <p:spPr>
                          <a:xfrm>
                            <a:off x="0" y="96"/>
                            <a:ext cx="288" cy="288"/>
                          </a:xfrm>
                          <a:prstGeom prst="rect">
                            <a:avLst/>
                          </a:prstGeom>
                          <a:solidFill>
                            <a:srgbClr val="660066"/>
                          </a:solidFill>
                          <a:ln w="15875" cap="flat" cmpd="sng">
                            <a:solidFill>
                              <a:srgbClr val="800080"/>
                            </a:solidFill>
                            <a:prstDash val="solid"/>
                            <a:miter/>
                            <a:headEnd type="none" w="med" len="med"/>
                            <a:tailEnd type="none" w="med" len="med"/>
                          </a:ln>
                        </p:spPr>
                        <p:txBody>
                          <a:bodyPr wrap="none" anchor="ctr"/>
                          <a:lstStyle/>
                          <a:p>
                            <a:pPr algn="ctr"/>
                            <a:r>
                              <a:rPr lang="en-US" altLang="zh-CN" sz="2400">
                                <a:solidFill>
                                  <a:schemeClr val="folHlink"/>
                                </a:solidFill>
                                <a:latin typeface="Times New Roman" panose="02020603050405020304" pitchFamily="18" charset="0"/>
                              </a:rPr>
                              <a:t>G</a:t>
                            </a:r>
                          </a:p>
                        </p:txBody>
                      </p:sp>
                    </p:grpSp>
                  </p:grpSp>
                  <p:sp>
                    <p:nvSpPr>
                      <p:cNvPr id="21550" name="Oval 47"/>
                      <p:cNvSpPr/>
                      <p:nvPr/>
                    </p:nvSpPr>
                    <p:spPr>
                      <a:xfrm rot="10800000">
                        <a:off x="0" y="0"/>
                        <a:ext cx="336" cy="336"/>
                      </a:xfrm>
                      <a:prstGeom prst="ellipse">
                        <a:avLst/>
                      </a:prstGeom>
                      <a:solidFill>
                        <a:srgbClr val="000066"/>
                      </a:solidFill>
                      <a:ln w="9525" cap="flat" cmpd="sng">
                        <a:solidFill>
                          <a:srgbClr val="80008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21551" name="Oval 48"/>
                      <p:cNvSpPr/>
                      <p:nvPr/>
                    </p:nvSpPr>
                    <p:spPr>
                      <a:xfrm rot="10800000">
                        <a:off x="48" y="48"/>
                        <a:ext cx="240" cy="240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 w="9525" cap="flat" cmpd="sng">
                        <a:solidFill>
                          <a:srgbClr val="80008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21552" name="Rectangle 49"/>
                    <p:cNvSpPr/>
                    <p:nvPr/>
                  </p:nvSpPr>
                  <p:spPr>
                    <a:xfrm rot="10800000">
                      <a:off x="144" y="144"/>
                      <a:ext cx="48" cy="265"/>
                    </a:xfrm>
                    <a:prstGeom prst="rect">
                      <a:avLst/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bg2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21553" name="Line 50"/>
                <p:cNvSpPr/>
                <p:nvPr/>
              </p:nvSpPr>
              <p:spPr>
                <a:xfrm>
                  <a:off x="562" y="772"/>
                  <a:ext cx="0" cy="526"/>
                </a:xfrm>
                <a:prstGeom prst="line">
                  <a:avLst/>
                </a:prstGeom>
                <a:ln w="15875" cap="flat" cmpd="sng">
                  <a:solidFill>
                    <a:srgbClr val="660066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grpSp>
        <p:nvGrpSpPr>
          <p:cNvPr id="21587" name="Group 84"/>
          <p:cNvGrpSpPr/>
          <p:nvPr/>
        </p:nvGrpSpPr>
        <p:grpSpPr>
          <a:xfrm>
            <a:off x="779588" y="3945472"/>
            <a:ext cx="604713" cy="607289"/>
            <a:chOff x="67" y="0"/>
            <a:chExt cx="432" cy="408"/>
          </a:xfrm>
        </p:grpSpPr>
        <p:sp>
          <p:nvSpPr>
            <p:cNvPr id="21588" name="Line 85"/>
            <p:cNvSpPr/>
            <p:nvPr/>
          </p:nvSpPr>
          <p:spPr>
            <a:xfrm flipV="1">
              <a:off x="499" y="0"/>
              <a:ext cx="0" cy="40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1589" name="Text Box 86"/>
            <p:cNvSpPr txBox="1"/>
            <p:nvPr/>
          </p:nvSpPr>
          <p:spPr>
            <a:xfrm>
              <a:off x="67" y="36"/>
              <a:ext cx="408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宋体" panose="02010600030101010101" pitchFamily="2" charset="-122"/>
                </a:rPr>
                <a:t>h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宋体" panose="02010600030101010101" pitchFamily="2" charset="-122"/>
                </a:rPr>
                <a:t>物</a:t>
              </a:r>
            </a:p>
          </p:txBody>
        </p:sp>
      </p:grpSp>
      <p:grpSp>
        <p:nvGrpSpPr>
          <p:cNvPr id="21590" name="Group 87"/>
          <p:cNvGrpSpPr/>
          <p:nvPr/>
        </p:nvGrpSpPr>
        <p:grpSpPr>
          <a:xfrm>
            <a:off x="2068196" y="3311447"/>
            <a:ext cx="686779" cy="837728"/>
            <a:chOff x="0" y="0"/>
            <a:chExt cx="614" cy="590"/>
          </a:xfrm>
        </p:grpSpPr>
        <p:sp>
          <p:nvSpPr>
            <p:cNvPr id="21591" name="Line 88"/>
            <p:cNvSpPr/>
            <p:nvPr/>
          </p:nvSpPr>
          <p:spPr>
            <a:xfrm flipV="1">
              <a:off x="0" y="0"/>
              <a:ext cx="0" cy="59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1592" name="Text Box 89"/>
            <p:cNvSpPr txBox="1"/>
            <p:nvPr/>
          </p:nvSpPr>
          <p:spPr>
            <a:xfrm>
              <a:off x="91" y="91"/>
              <a:ext cx="523" cy="3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S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绳</a:t>
              </a:r>
            </a:p>
          </p:txBody>
        </p:sp>
      </p:grpSp>
      <p:sp>
        <p:nvSpPr>
          <p:cNvPr id="230481" name="Text Box 81"/>
          <p:cNvSpPr txBox="1"/>
          <p:nvPr/>
        </p:nvSpPr>
        <p:spPr>
          <a:xfrm>
            <a:off x="1986915" y="2942235"/>
            <a:ext cx="1065530" cy="3997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en-US" altLang="zh-CN" sz="2000" baseline="-25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dirty="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1N</a:t>
            </a:r>
          </a:p>
        </p:txBody>
      </p:sp>
    </p:spTree>
    <p:extLst>
      <p:ext uri="{BB962C8B-B14F-4D97-AF65-F5344CB8AC3E}">
        <p14:creationId xmlns:p14="http://schemas.microsoft.com/office/powerpoint/2010/main" val="146967679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1000"/>
                                        <p:tgtEl>
                                          <p:spTgt spid="226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21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1000"/>
                                        <p:tgtEl>
                                          <p:spTgt spid="21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1000"/>
                                        <p:tgtEl>
                                          <p:spTgt spid="19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23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227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26308" grpId="0"/>
      <p:bldP spid="23" grpId="0" bldLvl="0" animBg="1"/>
      <p:bldP spid="19501" grpId="0"/>
      <p:bldP spid="227373" grpId="0" bldLvl="0" animBg="1"/>
      <p:bldP spid="230481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6" y="375577"/>
            <a:ext cx="196024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动滑轮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52096" y="1106362"/>
            <a:ext cx="210629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动滑轮的实质</a:t>
            </a:r>
          </a:p>
        </p:txBody>
      </p:sp>
      <p:sp>
        <p:nvSpPr>
          <p:cNvPr id="228379" name="AutoShape 27"/>
          <p:cNvSpPr/>
          <p:nvPr/>
        </p:nvSpPr>
        <p:spPr>
          <a:xfrm>
            <a:off x="5729605" y="1113364"/>
            <a:ext cx="3018790" cy="2916772"/>
          </a:xfrm>
          <a:prstGeom prst="wedgeEllipseCallout">
            <a:avLst>
              <a:gd name="adj1" fmla="val -77211"/>
              <a:gd name="adj2" fmla="val 5132"/>
            </a:avLst>
          </a:prstGeom>
          <a:noFill/>
          <a:ln w="28575" cmpd="sng">
            <a:solidFill>
              <a:srgbClr val="2115C5"/>
            </a:solidFill>
            <a:prstDash val="solid"/>
          </a:ln>
        </p:spPr>
        <p:txBody>
          <a:bodyPr/>
          <a:lstStyle/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动滑轮实质是个动力臂为阻力臂二倍的省力杠杆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016" y="1779219"/>
            <a:ext cx="1405255" cy="2694608"/>
          </a:xfrm>
          <a:prstGeom prst="rect">
            <a:avLst/>
          </a:prstGeom>
        </p:spPr>
      </p:pic>
      <p:sp>
        <p:nvSpPr>
          <p:cNvPr id="22555" name="Text Box 28"/>
          <p:cNvSpPr txBox="1"/>
          <p:nvPr/>
        </p:nvSpPr>
        <p:spPr>
          <a:xfrm>
            <a:off x="1203325" y="2371867"/>
            <a:ext cx="487680" cy="3997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L</a:t>
            </a:r>
            <a:r>
              <a:rPr lang="en-US" altLang="zh-CN" sz="2000" baseline="-25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6" name="Text Box 28"/>
          <p:cNvSpPr txBox="1"/>
          <p:nvPr/>
        </p:nvSpPr>
        <p:spPr>
          <a:xfrm>
            <a:off x="1498600" y="3301261"/>
            <a:ext cx="487680" cy="3997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L</a:t>
            </a:r>
            <a:r>
              <a:rPr lang="en-US" altLang="zh-CN" sz="2000" baseline="-25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231454" name="Text Box 30"/>
          <p:cNvSpPr txBox="1"/>
          <p:nvPr/>
        </p:nvSpPr>
        <p:spPr>
          <a:xfrm>
            <a:off x="2358390" y="3000800"/>
            <a:ext cx="1276350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2L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</a:p>
        </p:txBody>
      </p:sp>
      <p:sp>
        <p:nvSpPr>
          <p:cNvPr id="231462" name="Text Box 38"/>
          <p:cNvSpPr txBox="1"/>
          <p:nvPr/>
        </p:nvSpPr>
        <p:spPr>
          <a:xfrm>
            <a:off x="2358391" y="3461996"/>
            <a:ext cx="4068763" cy="46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F=G</a:t>
            </a:r>
            <a:r>
              <a:rPr lang="zh-CN" altLang="en-US" sz="2400" baseline="-25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/2= (G</a:t>
            </a:r>
            <a:r>
              <a:rPr lang="zh-CN" altLang="en-US" sz="2400" baseline="-25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+G</a:t>
            </a:r>
            <a:r>
              <a:rPr lang="zh-CN" altLang="en-US" sz="2400" baseline="-25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/2</a:t>
            </a:r>
          </a:p>
        </p:txBody>
      </p:sp>
    </p:spTree>
    <p:extLst>
      <p:ext uri="{BB962C8B-B14F-4D97-AF65-F5344CB8AC3E}">
        <p14:creationId xmlns:p14="http://schemas.microsoft.com/office/powerpoint/2010/main" val="2699071965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31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231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" fill="hold"/>
                                        <p:tgtEl>
                                          <p:spTgt spid="228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" fill="hold"/>
                                        <p:tgtEl>
                                          <p:spTgt spid="228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28379" grpId="0" bldLvl="0" animBg="1"/>
      <p:bldP spid="22555" grpId="0"/>
      <p:bldP spid="6" grpId="0"/>
      <p:bldP spid="231454" grpId="0" bldLvl="0"/>
      <p:bldP spid="231462" grpId="0" bldLvl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1956</Words>
  <Application>Microsoft Office PowerPoint</Application>
  <PresentationFormat>全屏显示(16:9)</PresentationFormat>
  <Paragraphs>202</Paragraphs>
  <Slides>26</Slides>
  <Notes>13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Office 主题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9</cp:revision>
  <dcterms:created xsi:type="dcterms:W3CDTF">2020-02-10T12:01:47Z</dcterms:created>
  <dcterms:modified xsi:type="dcterms:W3CDTF">2020-04-28T08:06:32Z</dcterms:modified>
</cp:coreProperties>
</file>